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 id="2147484077" r:id="rId9"/>
  </p:sldMasterIdLst>
  <p:notesMasterIdLst>
    <p:notesMasterId r:id="rId67"/>
  </p:notesMasterIdLst>
  <p:handoutMasterIdLst>
    <p:handoutMasterId r:id="rId68"/>
  </p:handoutMasterIdLst>
  <p:sldIdLst>
    <p:sldId id="256" r:id="rId10"/>
    <p:sldId id="415" r:id="rId11"/>
    <p:sldId id="450" r:id="rId12"/>
    <p:sldId id="448" r:id="rId13"/>
    <p:sldId id="419" r:id="rId14"/>
    <p:sldId id="456" r:id="rId15"/>
    <p:sldId id="431" r:id="rId16"/>
    <p:sldId id="453" r:id="rId17"/>
    <p:sldId id="454" r:id="rId18"/>
    <p:sldId id="262" r:id="rId19"/>
    <p:sldId id="261" r:id="rId20"/>
    <p:sldId id="260" r:id="rId21"/>
    <p:sldId id="258" r:id="rId22"/>
    <p:sldId id="266" r:id="rId23"/>
    <p:sldId id="277" r:id="rId24"/>
    <p:sldId id="263" r:id="rId25"/>
    <p:sldId id="276" r:id="rId26"/>
    <p:sldId id="283" r:id="rId27"/>
    <p:sldId id="284" r:id="rId28"/>
    <p:sldId id="285" r:id="rId29"/>
    <p:sldId id="347" r:id="rId30"/>
    <p:sldId id="349" r:id="rId31"/>
    <p:sldId id="274" r:id="rId32"/>
    <p:sldId id="351" r:id="rId33"/>
    <p:sldId id="286" r:id="rId34"/>
    <p:sldId id="350" r:id="rId35"/>
    <p:sldId id="272" r:id="rId36"/>
    <p:sldId id="352" r:id="rId37"/>
    <p:sldId id="353" r:id="rId38"/>
    <p:sldId id="346" r:id="rId39"/>
    <p:sldId id="345" r:id="rId40"/>
    <p:sldId id="343" r:id="rId41"/>
    <p:sldId id="317" r:id="rId42"/>
    <p:sldId id="318" r:id="rId43"/>
    <p:sldId id="319" r:id="rId44"/>
    <p:sldId id="321" r:id="rId45"/>
    <p:sldId id="322" r:id="rId46"/>
    <p:sldId id="324" r:id="rId47"/>
    <p:sldId id="325" r:id="rId48"/>
    <p:sldId id="331" r:id="rId49"/>
    <p:sldId id="326" r:id="rId50"/>
    <p:sldId id="344" r:id="rId51"/>
    <p:sldId id="328" r:id="rId52"/>
    <p:sldId id="329" r:id="rId53"/>
    <p:sldId id="330" r:id="rId54"/>
    <p:sldId id="334" r:id="rId55"/>
    <p:sldId id="333" r:id="rId56"/>
    <p:sldId id="336" r:id="rId57"/>
    <p:sldId id="338" r:id="rId58"/>
    <p:sldId id="339" r:id="rId59"/>
    <p:sldId id="340" r:id="rId60"/>
    <p:sldId id="341" r:id="rId61"/>
    <p:sldId id="348" r:id="rId62"/>
    <p:sldId id="467" r:id="rId63"/>
    <p:sldId id="463" r:id="rId64"/>
    <p:sldId id="462" r:id="rId65"/>
    <p:sldId id="464" r:id="rId66"/>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0995B-7846-40E6-9E81-DC8A3AE64F05}" v="59" dt="2020-01-28T15:04:02.881"/>
    <p1510:client id="{D4FE0B54-2191-43CE-8BA6-2AA4B2905111}" v="14" dt="2020-01-28T16:25:53.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3/20/2020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page you can register as a new user or if you have started an application you can re-enter DLAP to complete the application process.  In this example we will begin the registration process.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11</a:t>
            </a:fld>
            <a:endParaRPr lang="en-US" altLang="en-US"/>
          </a:p>
        </p:txBody>
      </p:sp>
    </p:spTree>
    <p:extLst>
      <p:ext uri="{BB962C8B-B14F-4D97-AF65-F5344CB8AC3E}">
        <p14:creationId xmlns:p14="http://schemas.microsoft.com/office/powerpoint/2010/main" val="152571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easy to understand and complete, just make sure you are completing every section that has an *.  Once you complete page one, click on the NEXT tab.  You will go to page two where you will set up your username and password. This information has to be unique to each individual.  It is important that you select security questions that will be easy for you to remember.  Once you complete your registration, you will be able to begin submission of your application.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202823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circle that says “Apply Online” then click on the Business and Non-Profit icon.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5771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business type is a LLC, this business type would complete Form 5.</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387238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 will use the dropdown box and select your State and County, then depress the next button in the right hand corner.  From the next page you would select your declaration – make sure the declaration indicated EIDL&gt;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15</a:t>
            </a:fld>
            <a:endParaRPr lang="en-US" altLang="en-US"/>
          </a:p>
        </p:txBody>
      </p:sp>
    </p:spTree>
    <p:extLst>
      <p:ext uri="{BB962C8B-B14F-4D97-AF65-F5344CB8AC3E}">
        <p14:creationId xmlns:p14="http://schemas.microsoft.com/office/powerpoint/2010/main" val="97046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complete the 2 disclosures, the first is Certification of Truthful Information and the other provides information about Executive Orders such as Freedom of Information Act,  Privacy Act, Debt Collection Act, Right to Financial Privacy Act, Coastal Barrier Resources Act, Tx Homestead Law</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16</a:t>
            </a:fld>
            <a:endParaRPr lang="en-US" altLang="en-US"/>
          </a:p>
        </p:txBody>
      </p:sp>
    </p:spTree>
    <p:extLst>
      <p:ext uri="{BB962C8B-B14F-4D97-AF65-F5344CB8AC3E}">
        <p14:creationId xmlns:p14="http://schemas.microsoft.com/office/powerpoint/2010/main" val="373589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about to start the Disaster Loan Application Form 5 by depressing the “Start” Button.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17</a:t>
            </a:fld>
            <a:endParaRPr lang="en-US" altLang="en-US"/>
          </a:p>
        </p:txBody>
      </p:sp>
    </p:spTree>
    <p:extLst>
      <p:ext uri="{BB962C8B-B14F-4D97-AF65-F5344CB8AC3E}">
        <p14:creationId xmlns:p14="http://schemas.microsoft.com/office/powerpoint/2010/main" val="425803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pages to the actual application.  Information from the registration will automatically complete portions page one, i.e., what an individual is applying for and the organization type.  All sections with an * must be completed.</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18</a:t>
            </a:fld>
            <a:endParaRPr lang="en-US" altLang="en-US"/>
          </a:p>
        </p:txBody>
      </p:sp>
    </p:spTree>
    <p:extLst>
      <p:ext uri="{BB962C8B-B14F-4D97-AF65-F5344CB8AC3E}">
        <p14:creationId xmlns:p14="http://schemas.microsoft.com/office/powerpoint/2010/main" val="424634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page 2, additional information can be input about the number of owners and their % of ownership is input on this page or whether the ownership is another business entity.  Affiliate information will be captured on this page as well.  It is important to note that the individual applying needs to supply information on all business interest whether that business in a declared area or not.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19</a:t>
            </a:fld>
            <a:endParaRPr lang="en-US" altLang="en-US"/>
          </a:p>
        </p:txBody>
      </p:sp>
    </p:spTree>
    <p:extLst>
      <p:ext uri="{BB962C8B-B14F-4D97-AF65-F5344CB8AC3E}">
        <p14:creationId xmlns:p14="http://schemas.microsoft.com/office/powerpoint/2010/main" val="29055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is completed, the filing requirements must be uploaded.  Every business owner that has more than 20% interest will be required to submit a Personal Financial Statement (SBA Form 413) and their individual tax transcripts completing form 4506T.  </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20</a:t>
            </a:fld>
            <a:endParaRPr lang="en-US" altLang="en-US"/>
          </a:p>
        </p:txBody>
      </p:sp>
    </p:spTree>
    <p:extLst>
      <p:ext uri="{BB962C8B-B14F-4D97-AF65-F5344CB8AC3E}">
        <p14:creationId xmlns:p14="http://schemas.microsoft.com/office/powerpoint/2010/main" val="196030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the financial statement you can complete this form.</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21</a:t>
            </a:fld>
            <a:endParaRPr lang="en-US" altLang="en-US"/>
          </a:p>
        </p:txBody>
      </p:sp>
    </p:spTree>
    <p:extLst>
      <p:ext uri="{BB962C8B-B14F-4D97-AF65-F5344CB8AC3E}">
        <p14:creationId xmlns:p14="http://schemas.microsoft.com/office/powerpoint/2010/main" val="383680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complete information related to personal assets and debts.  The loan officer will use this information in determining whether </a:t>
            </a:r>
            <a:r>
              <a:rPr lang="en-US"/>
              <a:t>you qualify or not.</a:t>
            </a:r>
            <a:endParaRPr lang="en-US" dirty="0"/>
          </a:p>
          <a:p>
            <a:endParaRPr lang="en-US" dirty="0"/>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22</a:t>
            </a:fld>
            <a:endParaRPr lang="en-US" altLang="en-US"/>
          </a:p>
        </p:txBody>
      </p:sp>
    </p:spTree>
    <p:extLst>
      <p:ext uri="{BB962C8B-B14F-4D97-AF65-F5344CB8AC3E}">
        <p14:creationId xmlns:p14="http://schemas.microsoft.com/office/powerpoint/2010/main" val="2476280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will depress the start button to complete the schedule of liabilities, if however you are like Dave Ramsey and are debt free, check the box that says “I have No Debts”, the system will generate a confirmation that says are you sure you want to delete this page, you would simply confirm</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23</a:t>
            </a:fld>
            <a:endParaRPr lang="en-US" altLang="en-US"/>
          </a:p>
        </p:txBody>
      </p:sp>
    </p:spTree>
    <p:extLst>
      <p:ext uri="{BB962C8B-B14F-4D97-AF65-F5344CB8AC3E}">
        <p14:creationId xmlns:p14="http://schemas.microsoft.com/office/powerpoint/2010/main" val="310563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check the box giving SBA authorization to pull your tax transcripts, once you check this box, you would depress next.  You would 1</a:t>
            </a:r>
            <a:r>
              <a:rPr lang="en-US" baseline="30000" dirty="0"/>
              <a:t>st</a:t>
            </a:r>
            <a:r>
              <a:rPr lang="en-US" dirty="0"/>
              <a:t> download the form, sign it and scan it to your desktop naming it Nelson 4506T, next you would go to browse and find the document then depress upload.  If you are required to submit a 4506T for a Partner and perhaps they aren’t’ available, you could check the box that says I agree to deliver a copy of the completed document offline.  This would mean this document would need to be sent to the PDC once completed.  If this option is selected you would receive information with the address.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24</a:t>
            </a:fld>
            <a:endParaRPr lang="en-US" altLang="en-US"/>
          </a:p>
        </p:txBody>
      </p:sp>
    </p:spTree>
    <p:extLst>
      <p:ext uri="{BB962C8B-B14F-4D97-AF65-F5344CB8AC3E}">
        <p14:creationId xmlns:p14="http://schemas.microsoft.com/office/powerpoint/2010/main" val="3887089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transcripts will be requested for the business and the individual. </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25</a:t>
            </a:fld>
            <a:endParaRPr lang="en-US" altLang="en-US"/>
          </a:p>
        </p:txBody>
      </p:sp>
    </p:spTree>
    <p:extLst>
      <p:ext uri="{BB962C8B-B14F-4D97-AF65-F5344CB8AC3E}">
        <p14:creationId xmlns:p14="http://schemas.microsoft.com/office/powerpoint/2010/main" val="3112186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request for tax transcripts has been uploaded, the system will take you to the Certificate as to Truthful Information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27</a:t>
            </a:fld>
            <a:endParaRPr lang="en-US" altLang="en-US"/>
          </a:p>
        </p:txBody>
      </p:sp>
    </p:spTree>
    <p:extLst>
      <p:ext uri="{BB962C8B-B14F-4D97-AF65-F5344CB8AC3E}">
        <p14:creationId xmlns:p14="http://schemas.microsoft.com/office/powerpoint/2010/main" val="219229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the process all the filing requirements were in blue and said “Start”.  Once you upload the information, these tabs turn a lighter blue and the tab changes to update, until you depress the submit you can go back and update any of the filing requirements. If you are sure you are done you would simply depress submit.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29</a:t>
            </a:fld>
            <a:endParaRPr lang="en-US" altLang="en-US"/>
          </a:p>
        </p:txBody>
      </p:sp>
    </p:spTree>
    <p:extLst>
      <p:ext uri="{BB962C8B-B14F-4D97-AF65-F5344CB8AC3E}">
        <p14:creationId xmlns:p14="http://schemas.microsoft.com/office/powerpoint/2010/main" val="560405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is successfully submitted you will receive a confirmation indicating your disaster loan application has been submitted.   As the application goes through the various stages, you will receive emails and messages in the loan application portal.</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30</a:t>
            </a:fld>
            <a:endParaRPr lang="en-US" altLang="en-US"/>
          </a:p>
        </p:txBody>
      </p:sp>
    </p:spTree>
    <p:extLst>
      <p:ext uri="{BB962C8B-B14F-4D97-AF65-F5344CB8AC3E}">
        <p14:creationId xmlns:p14="http://schemas.microsoft.com/office/powerpoint/2010/main" val="1919117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started and application and needed to return and complete it, you would go to the register page and input your username and password, then depress login, from the next page you would depress continue.  As you can see from this example the status of this file is “NOT SUBMITTED</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31</a:t>
            </a:fld>
            <a:endParaRPr lang="en-US" altLang="en-US"/>
          </a:p>
        </p:txBody>
      </p:sp>
    </p:spTree>
    <p:extLst>
      <p:ext uri="{BB962C8B-B14F-4D97-AF65-F5344CB8AC3E}">
        <p14:creationId xmlns:p14="http://schemas.microsoft.com/office/powerpoint/2010/main" val="3019230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a Sole Proprietorship Business, applying for an EIDL loan.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32</a:t>
            </a:fld>
            <a:endParaRPr lang="en-US" altLang="en-US"/>
          </a:p>
        </p:txBody>
      </p:sp>
    </p:spTree>
    <p:extLst>
      <p:ext uri="{BB962C8B-B14F-4D97-AF65-F5344CB8AC3E}">
        <p14:creationId xmlns:p14="http://schemas.microsoft.com/office/powerpoint/2010/main" val="111211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Sole Props are done out of an individual’s home, you would check what is appropriate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33</a:t>
            </a:fld>
            <a:endParaRPr lang="en-US" altLang="en-US"/>
          </a:p>
        </p:txBody>
      </p:sp>
    </p:spTree>
    <p:extLst>
      <p:ext uri="{BB962C8B-B14F-4D97-AF65-F5344CB8AC3E}">
        <p14:creationId xmlns:p14="http://schemas.microsoft.com/office/powerpoint/2010/main" val="3072244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disaster</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34</a:t>
            </a:fld>
            <a:endParaRPr lang="en-US" altLang="en-US"/>
          </a:p>
        </p:txBody>
      </p:sp>
    </p:spTree>
    <p:extLst>
      <p:ext uri="{BB962C8B-B14F-4D97-AF65-F5344CB8AC3E}">
        <p14:creationId xmlns:p14="http://schemas.microsoft.com/office/powerpoint/2010/main" val="4204799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would sign off on the 2 disclosures, Certification of Truthfulness and the various Executive Orders </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35</a:t>
            </a:fld>
            <a:endParaRPr lang="en-US" altLang="en-US"/>
          </a:p>
        </p:txBody>
      </p:sp>
    </p:spTree>
    <p:extLst>
      <p:ext uri="{BB962C8B-B14F-4D97-AF65-F5344CB8AC3E}">
        <p14:creationId xmlns:p14="http://schemas.microsoft.com/office/powerpoint/2010/main" val="900838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sole prop, you would be completing SBA Form 5C</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36</a:t>
            </a:fld>
            <a:endParaRPr lang="en-US" altLang="en-US"/>
          </a:p>
        </p:txBody>
      </p:sp>
    </p:spTree>
    <p:extLst>
      <p:ext uri="{BB962C8B-B14F-4D97-AF65-F5344CB8AC3E}">
        <p14:creationId xmlns:p14="http://schemas.microsoft.com/office/powerpoint/2010/main" val="422461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looks a little different than Form 5, it is important that all the fields with the red asterisks are completed.  Please note it has been indicated this individual also has interest in another business.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37</a:t>
            </a:fld>
            <a:endParaRPr lang="en-US" altLang="en-US"/>
          </a:p>
        </p:txBody>
      </p:sp>
    </p:spTree>
    <p:extLst>
      <p:ext uri="{BB962C8B-B14F-4D97-AF65-F5344CB8AC3E}">
        <p14:creationId xmlns:p14="http://schemas.microsoft.com/office/powerpoint/2010/main" val="367278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damaged property is the same as the mailing address you can double click on the “Same as Primary applicant mailing address” and this will auto populate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38</a:t>
            </a:fld>
            <a:endParaRPr lang="en-US" altLang="en-US"/>
          </a:p>
        </p:txBody>
      </p:sp>
    </p:spTree>
    <p:extLst>
      <p:ext uri="{BB962C8B-B14F-4D97-AF65-F5344CB8AC3E}">
        <p14:creationId xmlns:p14="http://schemas.microsoft.com/office/powerpoint/2010/main" val="2215657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require your debts and assets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39</a:t>
            </a:fld>
            <a:endParaRPr lang="en-US" altLang="en-US"/>
          </a:p>
        </p:txBody>
      </p:sp>
    </p:spTree>
    <p:extLst>
      <p:ext uri="{BB962C8B-B14F-4D97-AF65-F5344CB8AC3E}">
        <p14:creationId xmlns:p14="http://schemas.microsoft.com/office/powerpoint/2010/main" val="2835941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statements same as the business application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40</a:t>
            </a:fld>
            <a:endParaRPr lang="en-US" altLang="en-US"/>
          </a:p>
        </p:txBody>
      </p:sp>
    </p:spTree>
    <p:extLst>
      <p:ext uri="{BB962C8B-B14F-4D97-AF65-F5344CB8AC3E}">
        <p14:creationId xmlns:p14="http://schemas.microsoft.com/office/powerpoint/2010/main" val="2195615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input the information about the affiliate business you indicated on the first page.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42</a:t>
            </a:fld>
            <a:endParaRPr lang="en-US" altLang="en-US"/>
          </a:p>
        </p:txBody>
      </p:sp>
    </p:spTree>
    <p:extLst>
      <p:ext uri="{BB962C8B-B14F-4D97-AF65-F5344CB8AC3E}">
        <p14:creationId xmlns:p14="http://schemas.microsoft.com/office/powerpoint/2010/main" val="1413054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update up until you depress submit after that it’s too late.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47</a:t>
            </a:fld>
            <a:endParaRPr lang="en-US" altLang="en-US"/>
          </a:p>
        </p:txBody>
      </p:sp>
    </p:spTree>
    <p:extLst>
      <p:ext uri="{BB962C8B-B14F-4D97-AF65-F5344CB8AC3E}">
        <p14:creationId xmlns:p14="http://schemas.microsoft.com/office/powerpoint/2010/main" val="424625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center validates submission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49</a:t>
            </a:fld>
            <a:endParaRPr lang="en-US" altLang="en-US"/>
          </a:p>
        </p:txBody>
      </p:sp>
    </p:spTree>
    <p:extLst>
      <p:ext uri="{BB962C8B-B14F-4D97-AF65-F5344CB8AC3E}">
        <p14:creationId xmlns:p14="http://schemas.microsoft.com/office/powerpoint/2010/main" val="3177610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top ribbon you will receive a warning sign if you are taking to long.  Depress Save when you see this message to insure you don’t lose your information.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53</a:t>
            </a:fld>
            <a:endParaRPr lang="en-US" altLang="en-US"/>
          </a:p>
        </p:txBody>
      </p:sp>
    </p:spTree>
    <p:extLst>
      <p:ext uri="{BB962C8B-B14F-4D97-AF65-F5344CB8AC3E}">
        <p14:creationId xmlns:p14="http://schemas.microsoft.com/office/powerpoint/2010/main" val="3481595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77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9</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the link, the Disaster Loan Assistance page will populate, you can click on Apply Online in the right hand corner or you can click on the circle in the middle of the page, either one of these links will take you to the registration page.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10</a:t>
            </a:fld>
            <a:endParaRPr lang="en-US" altLang="en-US"/>
          </a:p>
        </p:txBody>
      </p:sp>
    </p:spTree>
    <p:extLst>
      <p:ext uri="{BB962C8B-B14F-4D97-AF65-F5344CB8AC3E}">
        <p14:creationId xmlns:p14="http://schemas.microsoft.com/office/powerpoint/2010/main" val="286598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3319040" y="1606514"/>
            <a:ext cx="2505920"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1636754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627916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908814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500696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907082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5685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13693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5"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20,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006196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390920" y="6194301"/>
            <a:ext cx="1795815" cy="365125"/>
          </a:xfrm>
        </p:spPr>
        <p:txBody>
          <a:bodyPr/>
          <a:lstStyle/>
          <a:p>
            <a:fld id="{5C63769D-CC2F-864E-9501-A077951EC7AD}" type="datetime4">
              <a:rPr lang="en-US" smtClean="0"/>
              <a:t>March 20, 2020</a:t>
            </a:fld>
            <a:endParaRPr lang="en-US"/>
          </a:p>
        </p:txBody>
      </p:sp>
      <p:sp>
        <p:nvSpPr>
          <p:cNvPr id="9" name="Footer Placeholder 5"/>
          <p:cNvSpPr>
            <a:spLocks noGrp="1"/>
          </p:cNvSpPr>
          <p:nvPr>
            <p:ph type="ftr" sz="quarter" idx="11"/>
          </p:nvPr>
        </p:nvSpPr>
        <p:spPr>
          <a:xfrm>
            <a:off x="3028950" y="6194301"/>
            <a:ext cx="3086100" cy="365125"/>
          </a:xfrm>
        </p:spPr>
        <p:txBody>
          <a:bodyPr/>
          <a:lstStyle/>
          <a:p>
            <a:endParaRPr lang="en-US"/>
          </a:p>
        </p:txBody>
      </p:sp>
      <p:sp>
        <p:nvSpPr>
          <p:cNvPr id="10" name="Slide Number Placeholder 6"/>
          <p:cNvSpPr>
            <a:spLocks noGrp="1"/>
          </p:cNvSpPr>
          <p:nvPr>
            <p:ph type="sldNum" sz="quarter" idx="12"/>
          </p:nvPr>
        </p:nvSpPr>
        <p:spPr>
          <a:xfrm>
            <a:off x="6796510" y="6194301"/>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1129555"/>
            <a:ext cx="7886700" cy="696071"/>
          </a:xfrm>
        </p:spPr>
        <p:txBody>
          <a:bodyPr>
            <a:normAutofit/>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77795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29620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20,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684882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20,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488082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20,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955118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563260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20,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08470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3.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6.em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3/20/2020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3/20/2020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17"/>
          <a:srcRect t="-18262"/>
          <a:stretch/>
        </p:blipFill>
        <p:spPr>
          <a:xfrm>
            <a:off x="114300" y="6194301"/>
            <a:ext cx="8915400" cy="527175"/>
          </a:xfrm>
          <a:prstGeom prst="rect">
            <a:avLst/>
          </a:prstGeom>
        </p:spPr>
      </p:pic>
      <p:sp>
        <p:nvSpPr>
          <p:cNvPr id="6" name="Slide Number Placeholder 5"/>
          <p:cNvSpPr>
            <a:spLocks noGrp="1"/>
          </p:cNvSpPr>
          <p:nvPr>
            <p:ph type="sldNum" sz="quarter" idx="4"/>
          </p:nvPr>
        </p:nvSpPr>
        <p:spPr>
          <a:xfrm>
            <a:off x="6796510" y="6194301"/>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530650"/>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descr="&quot;&quot;"/>
          <p:cNvSpPr/>
          <p:nvPr userDrawn="1"/>
        </p:nvSpPr>
        <p:spPr>
          <a:xfrm>
            <a:off x="0" y="6135624"/>
            <a:ext cx="454446"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4" name="Group 13" descr="&quot;&quot;"/>
          <p:cNvGrpSpPr/>
          <p:nvPr userDrawn="1"/>
        </p:nvGrpSpPr>
        <p:grpSpPr>
          <a:xfrm>
            <a:off x="110403" y="119502"/>
            <a:ext cx="8919297"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grpSp>
      <p:sp>
        <p:nvSpPr>
          <p:cNvPr id="15" name="Rectangle 14" descr="&quot;&quot;"/>
          <p:cNvSpPr/>
          <p:nvPr userDrawn="1"/>
        </p:nvSpPr>
        <p:spPr>
          <a:xfrm>
            <a:off x="8934903" y="6277140"/>
            <a:ext cx="94797"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pic>
        <p:nvPicPr>
          <p:cNvPr id="16" name="Pictur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448923"/>
            <a:ext cx="267474" cy="272601"/>
          </a:xfrm>
          <a:prstGeom prst="rect">
            <a:avLst/>
          </a:prstGeom>
        </p:spPr>
      </p:pic>
      <p:sp>
        <p:nvSpPr>
          <p:cNvPr id="4" name="Date Placeholder 3"/>
          <p:cNvSpPr>
            <a:spLocks noGrp="1"/>
          </p:cNvSpPr>
          <p:nvPr>
            <p:ph type="dt" sz="half" idx="2"/>
          </p:nvPr>
        </p:nvSpPr>
        <p:spPr>
          <a:xfrm>
            <a:off x="390920" y="6194301"/>
            <a:ext cx="179581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20, 2020</a:t>
            </a:fld>
            <a:endParaRPr lang="en-US" dirty="0"/>
          </a:p>
        </p:txBody>
      </p:sp>
    </p:spTree>
    <p:extLst>
      <p:ext uri="{BB962C8B-B14F-4D97-AF65-F5344CB8AC3E}">
        <p14:creationId xmlns:p14="http://schemas.microsoft.com/office/powerpoint/2010/main" val="14993893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Lst>
  <p:hf hdr="0" ftr="0" dt="0"/>
  <p:txStyles>
    <p:titleStyle>
      <a:lvl1pPr algn="ctr" defTabSz="685800"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hyperlink" Target="https://disasterloan.sba.gov/el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47.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47.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4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47.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3" Type="http://schemas.openxmlformats.org/officeDocument/2006/relationships/hyperlink" Target="http://www.covermesongs.com/2016/09/cover-qa-whats-favorite-muppets-cover-song.html" TargetMode="External"/><Relationship Id="rId2" Type="http://schemas.openxmlformats.org/officeDocument/2006/relationships/image" Target="../media/image85.jp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86.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2.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3"/>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10</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dirty="0">
                <a:hlinkClick r:id="rId4"/>
              </a:rPr>
              <a:t>https://disasterloan.sba.gov/ela/</a:t>
            </a:r>
            <a:endParaRPr lang="en-US" sz="1500" dirty="0"/>
          </a:p>
          <a:p>
            <a:endParaRPr lang="en-US" sz="1500" dirty="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dirty="0"/>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11</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3"/>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dirty="0">
                <a:solidFill>
                  <a:schemeClr val="bg1"/>
                </a:solidFill>
              </a:rPr>
              <a:t>From this page you can:</a:t>
            </a:r>
          </a:p>
          <a:p>
            <a:endParaRPr lang="en-US" sz="1500" dirty="0">
              <a:solidFill>
                <a:schemeClr val="bg1"/>
              </a:solidFill>
            </a:endParaRPr>
          </a:p>
          <a:p>
            <a:r>
              <a:rPr lang="en-US" sz="1500" dirty="0">
                <a:solidFill>
                  <a:schemeClr val="bg1"/>
                </a:solidFill>
              </a:rPr>
              <a:t>1) Begin a  new application by clicking on Register</a:t>
            </a:r>
          </a:p>
          <a:p>
            <a:endParaRPr lang="en-US" sz="1500" dirty="0">
              <a:solidFill>
                <a:schemeClr val="bg1"/>
              </a:solidFill>
            </a:endParaRPr>
          </a:p>
          <a:p>
            <a:r>
              <a:rPr lang="en-US" sz="1500" dirty="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dirty="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12</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3"/>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426723" y="1756798"/>
            <a:ext cx="2493083" cy="2169825"/>
          </a:xfrm>
          <a:prstGeom prst="rect">
            <a:avLst/>
          </a:prstGeom>
          <a:solidFill>
            <a:schemeClr val="tx2">
              <a:lumMod val="75000"/>
            </a:schemeClr>
          </a:solidFill>
        </p:spPr>
        <p:txBody>
          <a:bodyPr wrap="square" rtlCol="0">
            <a:spAutoFit/>
          </a:bodyPr>
          <a:lstStyle/>
          <a:p>
            <a:r>
              <a:rPr lang="en-US" sz="1500" b="1" dirty="0">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4"/>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479382" y="3235445"/>
            <a:ext cx="2216391" cy="3323987"/>
          </a:xfrm>
          <a:prstGeom prst="rect">
            <a:avLst/>
          </a:prstGeom>
          <a:solidFill>
            <a:schemeClr val="tx2">
              <a:lumMod val="75000"/>
            </a:schemeClr>
          </a:solidFill>
        </p:spPr>
        <p:txBody>
          <a:bodyPr wrap="square" rtlCol="0">
            <a:spAutoFit/>
          </a:bodyPr>
          <a:lstStyle/>
          <a:p>
            <a:r>
              <a:rPr lang="en-US" sz="1500" b="1" dirty="0">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dirty="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dirty="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13</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3"/>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4"/>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5"/>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dirty="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14</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3"/>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dirty="0">
                <a:solidFill>
                  <a:schemeClr val="bg1"/>
                </a:solidFill>
              </a:rPr>
              <a:t>SBA Form 5 would be completed by:</a:t>
            </a:r>
          </a:p>
          <a:p>
            <a:pPr marL="214313" indent="-214313">
              <a:buFont typeface="Arial" panose="020B0604020202020204" pitchFamily="34" charset="0"/>
              <a:buChar char="•"/>
            </a:pPr>
            <a:r>
              <a:rPr lang="en-US" sz="1050" b="1" dirty="0">
                <a:solidFill>
                  <a:schemeClr val="bg1"/>
                </a:solidFill>
              </a:rPr>
              <a:t>Corporations</a:t>
            </a:r>
          </a:p>
          <a:p>
            <a:pPr marL="214313" indent="-214313">
              <a:buFont typeface="Arial" panose="020B0604020202020204" pitchFamily="34" charset="0"/>
              <a:buChar char="•"/>
            </a:pPr>
            <a:r>
              <a:rPr lang="en-US" sz="1050" b="1" dirty="0">
                <a:solidFill>
                  <a:schemeClr val="bg1"/>
                </a:solidFill>
              </a:rPr>
              <a:t>Partnership</a:t>
            </a:r>
          </a:p>
          <a:p>
            <a:pPr marL="214313" indent="-214313">
              <a:buFont typeface="Arial" panose="020B0604020202020204" pitchFamily="34" charset="0"/>
              <a:buChar char="•"/>
            </a:pPr>
            <a:r>
              <a:rPr lang="en-US" sz="1050" b="1" dirty="0">
                <a:solidFill>
                  <a:schemeClr val="bg1"/>
                </a:solidFill>
              </a:rPr>
              <a:t>Private Non-Profit Organizations</a:t>
            </a:r>
          </a:p>
          <a:p>
            <a:pPr marL="214313" indent="-214313">
              <a:buFont typeface="Arial" panose="020B0604020202020204" pitchFamily="34" charset="0"/>
              <a:buChar char="•"/>
            </a:pPr>
            <a:r>
              <a:rPr lang="en-US" sz="1050" b="1" dirty="0">
                <a:solidFill>
                  <a:schemeClr val="bg1"/>
                </a:solidFill>
              </a:rPr>
              <a:t>Limited Partnership</a:t>
            </a:r>
          </a:p>
          <a:p>
            <a:pPr marL="214313" indent="-214313">
              <a:buFont typeface="Arial" panose="020B0604020202020204" pitchFamily="34" charset="0"/>
              <a:buChar char="•"/>
            </a:pPr>
            <a:r>
              <a:rPr lang="en-US" sz="1050" b="1" dirty="0">
                <a:solidFill>
                  <a:schemeClr val="bg1"/>
                </a:solidFill>
              </a:rPr>
              <a:t>Trust</a:t>
            </a:r>
          </a:p>
          <a:p>
            <a:pPr marL="214313" indent="-214313">
              <a:buFont typeface="Arial" panose="020B0604020202020204" pitchFamily="34" charset="0"/>
              <a:buChar char="•"/>
            </a:pPr>
            <a:r>
              <a:rPr lang="en-US" sz="1050" b="1" dirty="0">
                <a:solidFill>
                  <a:schemeClr val="bg1"/>
                </a:solidFill>
              </a:rPr>
              <a:t>Limited Liability Entity</a:t>
            </a:r>
          </a:p>
          <a:p>
            <a:pPr marL="214313" indent="-214313">
              <a:buFont typeface="Arial" panose="020B0604020202020204" pitchFamily="34" charset="0"/>
              <a:buChar char="•"/>
            </a:pPr>
            <a:endParaRPr lang="en-US" sz="1050" b="1" dirty="0">
              <a:solidFill>
                <a:schemeClr val="bg1"/>
              </a:solidFill>
            </a:endParaRPr>
          </a:p>
          <a:p>
            <a:r>
              <a:rPr lang="en-US" sz="1050" b="1" dirty="0">
                <a:solidFill>
                  <a:schemeClr val="bg1"/>
                </a:solidFill>
              </a:rPr>
              <a:t>SBA Form 5C would be completed by:</a:t>
            </a:r>
          </a:p>
          <a:p>
            <a:r>
              <a:rPr lang="en-US" sz="1050" b="1" dirty="0">
                <a:solidFill>
                  <a:schemeClr val="bg1"/>
                </a:solidFill>
              </a:rPr>
              <a:t>Sole Proprietorship </a:t>
            </a:r>
          </a:p>
          <a:p>
            <a:endParaRPr lang="en-US" sz="1050" b="1" dirty="0">
              <a:solidFill>
                <a:schemeClr val="bg1"/>
              </a:solidFill>
            </a:endParaRPr>
          </a:p>
          <a:p>
            <a:r>
              <a:rPr lang="en-US" sz="1050" b="1" dirty="0">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dirty="0"/>
          </a:p>
        </p:txBody>
      </p:sp>
    </p:spTree>
    <p:extLst>
      <p:ext uri="{BB962C8B-B14F-4D97-AF65-F5344CB8AC3E}">
        <p14:creationId xmlns:p14="http://schemas.microsoft.com/office/powerpoint/2010/main" val="169379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dirty="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15</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3"/>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4"/>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dirty="0">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dirty="0">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16</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3"/>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4"/>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dirty="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17</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3"/>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dirty="0">
                <a:solidFill>
                  <a:schemeClr val="bg1"/>
                </a:solidFill>
              </a:rPr>
              <a:t>This business type for this example is an LLC.</a:t>
            </a:r>
          </a:p>
          <a:p>
            <a:pPr algn="ctr"/>
            <a:endParaRPr lang="en-US" sz="1500" dirty="0">
              <a:solidFill>
                <a:schemeClr val="bg1"/>
              </a:solidFill>
            </a:endParaRPr>
          </a:p>
          <a:p>
            <a:pPr algn="ctr"/>
            <a:r>
              <a:rPr lang="en-US" sz="1500" dirty="0">
                <a:solidFill>
                  <a:schemeClr val="bg1"/>
                </a:solidFill>
              </a:rPr>
              <a:t>This page provides information on all the filing requirements necessary to have a successfully completed application.</a:t>
            </a:r>
          </a:p>
          <a:p>
            <a:pPr algn="ctr"/>
            <a:endParaRPr lang="en-US" sz="1500" dirty="0">
              <a:solidFill>
                <a:schemeClr val="bg1"/>
              </a:solidFill>
            </a:endParaRPr>
          </a:p>
          <a:p>
            <a:pPr algn="ctr"/>
            <a:r>
              <a:rPr lang="en-US" sz="1500" dirty="0">
                <a:solidFill>
                  <a:schemeClr val="bg1"/>
                </a:solidFill>
              </a:rPr>
              <a:t>To begin depress START</a:t>
            </a:r>
          </a:p>
          <a:p>
            <a:endParaRPr lang="en-US" sz="1500" dirty="0"/>
          </a:p>
        </p:txBody>
      </p:sp>
    </p:spTree>
    <p:extLst>
      <p:ext uri="{BB962C8B-B14F-4D97-AF65-F5344CB8AC3E}">
        <p14:creationId xmlns:p14="http://schemas.microsoft.com/office/powerpoint/2010/main" val="98672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dirty="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18</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3"/>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dirty="0">
                <a:solidFill>
                  <a:schemeClr val="bg1"/>
                </a:solidFill>
              </a:rPr>
              <a:t>Fill in the information on this page as necessary, items with a red </a:t>
            </a:r>
            <a:r>
              <a:rPr lang="en-US" sz="1500" dirty="0">
                <a:solidFill>
                  <a:schemeClr val="bg1"/>
                </a:solidFill>
                <a:highlight>
                  <a:srgbClr val="CC3538"/>
                </a:highlight>
              </a:rPr>
              <a:t>*</a:t>
            </a:r>
            <a:r>
              <a:rPr lang="en-US" sz="1500" dirty="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dirty="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19</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3"/>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dirty="0">
                <a:solidFill>
                  <a:schemeClr val="bg1"/>
                </a:solidFill>
              </a:rPr>
              <a:t>Page 2 of Form 5 allows the business owner to provide information about any Partners or Affiliate Businesses.</a:t>
            </a:r>
          </a:p>
          <a:p>
            <a:endParaRPr lang="en-US" sz="1500" dirty="0">
              <a:solidFill>
                <a:schemeClr val="bg1"/>
              </a:solidFill>
            </a:endParaRPr>
          </a:p>
          <a:p>
            <a:r>
              <a:rPr lang="en-US" sz="1500" dirty="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4"/>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dirty="0">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2</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20</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3"/>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dirty="0">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dirty="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3"/>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4"/>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dirty="0">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5"/>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dirty="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3"/>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4"/>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dirty="0">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dirty="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23</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3"/>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4"/>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dirty="0">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dirty="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24</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3"/>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4"/>
          <a:stretch>
            <a:fillRect/>
          </a:stretch>
        </p:blipFill>
        <p:spPr>
          <a:xfrm>
            <a:off x="3429000" y="289560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dirty="0">
                <a:solidFill>
                  <a:schemeClr val="bg1"/>
                </a:solidFill>
              </a:rPr>
              <a:t>The 4506T can be uploaded once the form is printed and signed.  You would need to save a copy on your desktop, once saved browse find the document and upload.</a:t>
            </a:r>
          </a:p>
          <a:p>
            <a:endParaRPr lang="en-US" sz="1500" b="1" dirty="0">
              <a:solidFill>
                <a:schemeClr val="bg1"/>
              </a:solidFill>
            </a:endParaRPr>
          </a:p>
          <a:p>
            <a:r>
              <a:rPr lang="en-US" sz="1500" b="1" dirty="0">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dirty="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25</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3"/>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4"/>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dirty="0">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5"/>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dirty="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26</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dirty="0"/>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dirty="0">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dirty="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27</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3"/>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4"/>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dirty="0">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dirty="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dirty="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3"/>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4"/>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3</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dirty="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3"/>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30</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4"/>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dirty="0">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352800"/>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dirty="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3"/>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4"/>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dirty="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dirty="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32</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3"/>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 Sole-Proprietor will use “Sole-Proprietor” and “Economic Injury (</a:t>
            </a:r>
            <a:r>
              <a:rPr lang="en-US" sz="1350" dirty="0" err="1">
                <a:solidFill>
                  <a:srgbClr val="FFFFFF"/>
                </a:solidFill>
                <a:latin typeface="Calibri"/>
                <a:ea typeface="+mn-ea"/>
              </a:rPr>
              <a:t>EIDL</a:t>
            </a:r>
            <a:r>
              <a:rPr lang="en-US" sz="1350" dirty="0">
                <a:solidFill>
                  <a:srgbClr val="FFFFFF"/>
                </a:solidFill>
                <a:latin typeface="Calibri"/>
                <a:ea typeface="+mn-ea"/>
              </a:rPr>
              <a:t>).</a:t>
            </a:r>
          </a:p>
        </p:txBody>
      </p:sp>
    </p:spTree>
    <p:extLst>
      <p:ext uri="{BB962C8B-B14F-4D97-AF65-F5344CB8AC3E}">
        <p14:creationId xmlns:p14="http://schemas.microsoft.com/office/powerpoint/2010/main" val="4280229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EE2-E351-4083-8E20-1C76F47A4A93}"/>
              </a:ext>
            </a:extLst>
          </p:cNvPr>
          <p:cNvSpPr>
            <a:spLocks noGrp="1"/>
          </p:cNvSpPr>
          <p:nvPr>
            <p:ph type="title"/>
          </p:nvPr>
        </p:nvSpPr>
        <p:spPr/>
        <p:txBody>
          <a:bodyPr>
            <a:normAutofit/>
          </a:bodyPr>
          <a:lstStyle/>
          <a:p>
            <a:r>
              <a:rPr lang="en-US" sz="3200" dirty="0"/>
              <a:t>Home/Personal Losses</a:t>
            </a:r>
          </a:p>
        </p:txBody>
      </p:sp>
      <p:pic>
        <p:nvPicPr>
          <p:cNvPr id="5" name="Content Placeholder 4">
            <a:extLst>
              <a:ext uri="{FF2B5EF4-FFF2-40B4-BE49-F238E27FC236}">
                <a16:creationId xmlns:a16="http://schemas.microsoft.com/office/drawing/2014/main" id="{F31CF660-3AB1-44BB-9D4B-68D93960CA22}"/>
              </a:ext>
            </a:extLst>
          </p:cNvPr>
          <p:cNvPicPr>
            <a:picLocks noGrp="1" noChangeAspect="1"/>
          </p:cNvPicPr>
          <p:nvPr>
            <p:ph idx="1"/>
          </p:nvPr>
        </p:nvPicPr>
        <p:blipFill>
          <a:blip r:embed="rId3"/>
          <a:stretch>
            <a:fillRect/>
          </a:stretch>
        </p:blipFill>
        <p:spPr>
          <a:xfrm>
            <a:off x="628650" y="1905000"/>
            <a:ext cx="7886700" cy="4114800"/>
          </a:xfrm>
          <a:prstGeom prst="rect">
            <a:avLst/>
          </a:prstGeom>
        </p:spPr>
      </p:pic>
      <p:sp>
        <p:nvSpPr>
          <p:cNvPr id="4" name="Slide Number Placeholder 3">
            <a:extLst>
              <a:ext uri="{FF2B5EF4-FFF2-40B4-BE49-F238E27FC236}">
                <a16:creationId xmlns:a16="http://schemas.microsoft.com/office/drawing/2014/main" id="{02AB1B27-72EE-41D4-BFEC-79638ED5440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3AB849FF-1BF2-4C34-BB6A-88E57CA2AB42}"/>
              </a:ext>
            </a:extLst>
          </p:cNvPr>
          <p:cNvSpPr txBox="1"/>
          <p:nvPr/>
        </p:nvSpPr>
        <p:spPr>
          <a:xfrm>
            <a:off x="2667000" y="947044"/>
            <a:ext cx="366823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The Loan Application will walk you though the process.  Click “Save” to save the input and click “Next” to navigate to the next page. </a:t>
            </a:r>
          </a:p>
        </p:txBody>
      </p:sp>
    </p:spTree>
    <p:extLst>
      <p:ext uri="{BB962C8B-B14F-4D97-AF65-F5344CB8AC3E}">
        <p14:creationId xmlns:p14="http://schemas.microsoft.com/office/powerpoint/2010/main" val="4180716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5B3-0A88-4763-BB76-789506B3B453}"/>
              </a:ext>
            </a:extLst>
          </p:cNvPr>
          <p:cNvSpPr>
            <a:spLocks noGrp="1"/>
          </p:cNvSpPr>
          <p:nvPr>
            <p:ph type="title"/>
          </p:nvPr>
        </p:nvSpPr>
        <p:spPr/>
        <p:txBody>
          <a:bodyPr>
            <a:normAutofit/>
          </a:bodyPr>
          <a:lstStyle/>
          <a:p>
            <a:r>
              <a:rPr lang="en-US" sz="3200" dirty="0"/>
              <a:t>Declaration Selection</a:t>
            </a:r>
          </a:p>
        </p:txBody>
      </p:sp>
      <p:pic>
        <p:nvPicPr>
          <p:cNvPr id="5" name="Content Placeholder 4">
            <a:extLst>
              <a:ext uri="{FF2B5EF4-FFF2-40B4-BE49-F238E27FC236}">
                <a16:creationId xmlns:a16="http://schemas.microsoft.com/office/drawing/2014/main" id="{D499D618-6615-4391-8B6D-381D1404754C}"/>
              </a:ext>
            </a:extLst>
          </p:cNvPr>
          <p:cNvPicPr>
            <a:picLocks noGrp="1" noChangeAspect="1"/>
          </p:cNvPicPr>
          <p:nvPr>
            <p:ph idx="1"/>
          </p:nvPr>
        </p:nvPicPr>
        <p:blipFill>
          <a:blip r:embed="rId3"/>
          <a:stretch>
            <a:fillRect/>
          </a:stretch>
        </p:blipFill>
        <p:spPr>
          <a:xfrm>
            <a:off x="2209800" y="1496681"/>
            <a:ext cx="6712021" cy="3864638"/>
          </a:xfrm>
          <a:prstGeom prst="rect">
            <a:avLst/>
          </a:prstGeom>
        </p:spPr>
      </p:pic>
      <p:sp>
        <p:nvSpPr>
          <p:cNvPr id="4" name="Slide Number Placeholder 3">
            <a:extLst>
              <a:ext uri="{FF2B5EF4-FFF2-40B4-BE49-F238E27FC236}">
                <a16:creationId xmlns:a16="http://schemas.microsoft.com/office/drawing/2014/main" id="{CA69BA74-D3B5-408D-874F-A7AEC83853C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756BB90-A703-41F0-A0C3-A87BADFB5E6B}"/>
              </a:ext>
            </a:extLst>
          </p:cNvPr>
          <p:cNvSpPr txBox="1"/>
          <p:nvPr/>
        </p:nvSpPr>
        <p:spPr>
          <a:xfrm>
            <a:off x="533400" y="2514600"/>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 the same line as the “Save” icon you also can see the “Progress” of the Disaster Loan Application.</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Enter your “State” and “County”</a:t>
            </a:r>
          </a:p>
        </p:txBody>
      </p:sp>
    </p:spTree>
    <p:extLst>
      <p:ext uri="{BB962C8B-B14F-4D97-AF65-F5344CB8AC3E}">
        <p14:creationId xmlns:p14="http://schemas.microsoft.com/office/powerpoint/2010/main" val="8440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BF75-AE43-4C2D-BBB9-D6E84985A135}"/>
              </a:ext>
            </a:extLst>
          </p:cNvPr>
          <p:cNvSpPr>
            <a:spLocks noGrp="1"/>
          </p:cNvSpPr>
          <p:nvPr>
            <p:ph type="title"/>
          </p:nvPr>
        </p:nvSpPr>
        <p:spPr/>
        <p:txBody>
          <a:bodyPr>
            <a:normAutofit/>
          </a:bodyPr>
          <a:lstStyle/>
          <a:p>
            <a:r>
              <a:rPr lang="en-US" sz="3200" dirty="0"/>
              <a:t>Certification and Executive Order</a:t>
            </a:r>
          </a:p>
        </p:txBody>
      </p:sp>
      <p:pic>
        <p:nvPicPr>
          <p:cNvPr id="5" name="Content Placeholder 4">
            <a:extLst>
              <a:ext uri="{FF2B5EF4-FFF2-40B4-BE49-F238E27FC236}">
                <a16:creationId xmlns:a16="http://schemas.microsoft.com/office/drawing/2014/main" id="{D5F4197C-E1AA-4690-8AEB-21AB5D182CF1}"/>
              </a:ext>
            </a:extLst>
          </p:cNvPr>
          <p:cNvPicPr>
            <a:picLocks noGrp="1" noChangeAspect="1"/>
          </p:cNvPicPr>
          <p:nvPr>
            <p:ph idx="1"/>
          </p:nvPr>
        </p:nvPicPr>
        <p:blipFill>
          <a:blip r:embed="rId3"/>
          <a:stretch>
            <a:fillRect/>
          </a:stretch>
        </p:blipFill>
        <p:spPr>
          <a:xfrm>
            <a:off x="381000" y="2299458"/>
            <a:ext cx="3939363" cy="3415542"/>
          </a:xfrm>
          <a:prstGeom prst="rect">
            <a:avLst/>
          </a:prstGeom>
        </p:spPr>
      </p:pic>
      <p:sp>
        <p:nvSpPr>
          <p:cNvPr id="4" name="Slide Number Placeholder 3">
            <a:extLst>
              <a:ext uri="{FF2B5EF4-FFF2-40B4-BE49-F238E27FC236}">
                <a16:creationId xmlns:a16="http://schemas.microsoft.com/office/drawing/2014/main" id="{2112DF7C-F8E0-4058-B5B3-031C55AA748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35</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F9E8F920-6A50-4849-9E5B-3F15D0AD2BEA}"/>
              </a:ext>
            </a:extLst>
          </p:cNvPr>
          <p:cNvSpPr txBox="1"/>
          <p:nvPr/>
        </p:nvSpPr>
        <p:spPr>
          <a:xfrm>
            <a:off x="1143000" y="1305451"/>
            <a:ext cx="1706526"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“Warning”, check “I Certify” then click “Next”. </a:t>
            </a:r>
          </a:p>
        </p:txBody>
      </p:sp>
      <p:pic>
        <p:nvPicPr>
          <p:cNvPr id="7" name="Content Placeholder 4">
            <a:extLst>
              <a:ext uri="{FF2B5EF4-FFF2-40B4-BE49-F238E27FC236}">
                <a16:creationId xmlns:a16="http://schemas.microsoft.com/office/drawing/2014/main" id="{177CD0ED-0B03-4292-82EB-7F89CB86D7B8}"/>
              </a:ext>
            </a:extLst>
          </p:cNvPr>
          <p:cNvPicPr>
            <a:picLocks noChangeAspect="1"/>
          </p:cNvPicPr>
          <p:nvPr/>
        </p:nvPicPr>
        <p:blipFill>
          <a:blip r:embed="rId4"/>
          <a:stretch>
            <a:fillRect/>
          </a:stretch>
        </p:blipFill>
        <p:spPr>
          <a:xfrm>
            <a:off x="4592890" y="2419927"/>
            <a:ext cx="3736739" cy="3276600"/>
          </a:xfrm>
          <a:prstGeom prst="rect">
            <a:avLst/>
          </a:prstGeom>
        </p:spPr>
      </p:pic>
      <p:sp>
        <p:nvSpPr>
          <p:cNvPr id="8" name="TextBox 7">
            <a:extLst>
              <a:ext uri="{FF2B5EF4-FFF2-40B4-BE49-F238E27FC236}">
                <a16:creationId xmlns:a16="http://schemas.microsoft.com/office/drawing/2014/main" id="{999FEB54-E5BB-4467-8742-9571C9AD759B}"/>
              </a:ext>
            </a:extLst>
          </p:cNvPr>
          <p:cNvSpPr txBox="1"/>
          <p:nvPr/>
        </p:nvSpPr>
        <p:spPr>
          <a:xfrm>
            <a:off x="5334000" y="1403837"/>
            <a:ext cx="1706526"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“I have read…” then click “Next”. </a:t>
            </a:r>
          </a:p>
        </p:txBody>
      </p:sp>
    </p:spTree>
    <p:extLst>
      <p:ext uri="{BB962C8B-B14F-4D97-AF65-F5344CB8AC3E}">
        <p14:creationId xmlns:p14="http://schemas.microsoft.com/office/powerpoint/2010/main" val="3511684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438C-5AC7-4C61-AA99-3CF4CB4FDB01}"/>
              </a:ext>
            </a:extLst>
          </p:cNvPr>
          <p:cNvSpPr>
            <a:spLocks noGrp="1"/>
          </p:cNvSpPr>
          <p:nvPr>
            <p:ph type="title"/>
          </p:nvPr>
        </p:nvSpPr>
        <p:spPr/>
        <p:txBody>
          <a:bodyPr>
            <a:normAutofit/>
          </a:bodyPr>
          <a:lstStyle/>
          <a:p>
            <a:r>
              <a:rPr lang="en-US" sz="3200" dirty="0"/>
              <a:t>Filing Requirements</a:t>
            </a:r>
          </a:p>
        </p:txBody>
      </p:sp>
      <p:pic>
        <p:nvPicPr>
          <p:cNvPr id="5" name="Content Placeholder 4">
            <a:extLst>
              <a:ext uri="{FF2B5EF4-FFF2-40B4-BE49-F238E27FC236}">
                <a16:creationId xmlns:a16="http://schemas.microsoft.com/office/drawing/2014/main" id="{0E086869-CEED-43A6-827C-16772FAA418D}"/>
              </a:ext>
            </a:extLst>
          </p:cNvPr>
          <p:cNvPicPr>
            <a:picLocks noGrp="1" noChangeAspect="1"/>
          </p:cNvPicPr>
          <p:nvPr>
            <p:ph idx="1"/>
          </p:nvPr>
        </p:nvPicPr>
        <p:blipFill>
          <a:blip r:embed="rId3"/>
          <a:stretch>
            <a:fillRect/>
          </a:stretch>
        </p:blipFill>
        <p:spPr>
          <a:xfrm>
            <a:off x="3004773" y="1527064"/>
            <a:ext cx="5442644" cy="3155156"/>
          </a:xfrm>
          <a:prstGeom prst="rect">
            <a:avLst/>
          </a:prstGeom>
        </p:spPr>
      </p:pic>
      <p:sp>
        <p:nvSpPr>
          <p:cNvPr id="4" name="Slide Number Placeholder 3">
            <a:extLst>
              <a:ext uri="{FF2B5EF4-FFF2-40B4-BE49-F238E27FC236}">
                <a16:creationId xmlns:a16="http://schemas.microsoft.com/office/drawing/2014/main" id="{7481FAB4-C1E1-4219-AAFD-77E6643A1422}"/>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36</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9A1A2489-A245-4FA7-A293-7646BEF813E5}"/>
              </a:ext>
            </a:extLst>
          </p:cNvPr>
          <p:cNvPicPr>
            <a:picLocks noChangeAspect="1"/>
          </p:cNvPicPr>
          <p:nvPr/>
        </p:nvPicPr>
        <p:blipFill>
          <a:blip r:embed="rId4"/>
          <a:stretch>
            <a:fillRect/>
          </a:stretch>
        </p:blipFill>
        <p:spPr>
          <a:xfrm>
            <a:off x="3004773" y="4923035"/>
            <a:ext cx="5138531" cy="853787"/>
          </a:xfrm>
          <a:prstGeom prst="rect">
            <a:avLst/>
          </a:prstGeom>
        </p:spPr>
      </p:pic>
      <p:sp>
        <p:nvSpPr>
          <p:cNvPr id="7" name="TextBox 6">
            <a:extLst>
              <a:ext uri="{FF2B5EF4-FFF2-40B4-BE49-F238E27FC236}">
                <a16:creationId xmlns:a16="http://schemas.microsoft.com/office/drawing/2014/main" id="{A9418366-FAA4-4E51-B12C-893FF10292B7}"/>
              </a:ext>
            </a:extLst>
          </p:cNvPr>
          <p:cNvSpPr txBox="1"/>
          <p:nvPr/>
        </p:nvSpPr>
        <p:spPr>
          <a:xfrm>
            <a:off x="598693" y="2228851"/>
            <a:ext cx="221494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To continue with the application process click “Start” to complete SBA Form 5C.   </a:t>
            </a:r>
          </a:p>
        </p:txBody>
      </p:sp>
    </p:spTree>
    <p:extLst>
      <p:ext uri="{BB962C8B-B14F-4D97-AF65-F5344CB8AC3E}">
        <p14:creationId xmlns:p14="http://schemas.microsoft.com/office/powerpoint/2010/main" val="1996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9DD4-726B-4FD2-9C0E-1910EE8DA507}"/>
              </a:ext>
            </a:extLst>
          </p:cNvPr>
          <p:cNvSpPr>
            <a:spLocks noGrp="1"/>
          </p:cNvSpPr>
          <p:nvPr>
            <p:ph type="title"/>
          </p:nvPr>
        </p:nvSpPr>
        <p:spPr>
          <a:xfrm>
            <a:off x="149087" y="409604"/>
            <a:ext cx="8845825" cy="870029"/>
          </a:xfrm>
        </p:spPr>
        <p:txBody>
          <a:bodyPr>
            <a:normAutofit/>
          </a:bodyPr>
          <a:lstStyle/>
          <a:p>
            <a:r>
              <a:rPr lang="en-US" sz="2800" dirty="0"/>
              <a:t>Completing Form 5C - Sole Proprietor Loan Application</a:t>
            </a:r>
            <a:r>
              <a:rPr lang="en-US" sz="2800" b="0" dirty="0"/>
              <a:t> </a:t>
            </a:r>
            <a:br>
              <a:rPr lang="en-US" sz="2800" b="0" i="1" dirty="0"/>
            </a:br>
            <a:endParaRPr lang="en-US" sz="2800" dirty="0"/>
          </a:p>
        </p:txBody>
      </p:sp>
      <p:sp>
        <p:nvSpPr>
          <p:cNvPr id="4" name="Slide Number Placeholder 3">
            <a:extLst>
              <a:ext uri="{FF2B5EF4-FFF2-40B4-BE49-F238E27FC236}">
                <a16:creationId xmlns:a16="http://schemas.microsoft.com/office/drawing/2014/main" id="{3123CE8F-0BBD-4B15-BD22-4128927073EA}"/>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37</a:t>
            </a:fld>
            <a:endParaRPr lang="en-US" dirty="0">
              <a:solidFill>
                <a:srgbClr val="1B1E29">
                  <a:tint val="75000"/>
                </a:srgbClr>
              </a:solidFill>
            </a:endParaRPr>
          </a:p>
        </p:txBody>
      </p:sp>
      <p:pic>
        <p:nvPicPr>
          <p:cNvPr id="11" name="Picture 10">
            <a:extLst>
              <a:ext uri="{FF2B5EF4-FFF2-40B4-BE49-F238E27FC236}">
                <a16:creationId xmlns:a16="http://schemas.microsoft.com/office/drawing/2014/main" id="{4A0E2D8E-9853-429C-B29D-70FE7E2E5A92}"/>
              </a:ext>
            </a:extLst>
          </p:cNvPr>
          <p:cNvPicPr>
            <a:picLocks noChangeAspect="1"/>
          </p:cNvPicPr>
          <p:nvPr/>
        </p:nvPicPr>
        <p:blipFill>
          <a:blip r:embed="rId3"/>
          <a:stretch>
            <a:fillRect/>
          </a:stretch>
        </p:blipFill>
        <p:spPr>
          <a:xfrm>
            <a:off x="3189677" y="5162975"/>
            <a:ext cx="5156972" cy="476925"/>
          </a:xfrm>
          <a:prstGeom prst="rect">
            <a:avLst/>
          </a:prstGeom>
        </p:spPr>
      </p:pic>
      <p:pic>
        <p:nvPicPr>
          <p:cNvPr id="17" name="Content Placeholder 16">
            <a:extLst>
              <a:ext uri="{FF2B5EF4-FFF2-40B4-BE49-F238E27FC236}">
                <a16:creationId xmlns:a16="http://schemas.microsoft.com/office/drawing/2014/main" id="{E550E6F1-147C-498A-B03C-38D880AC91F2}"/>
              </a:ext>
            </a:extLst>
          </p:cNvPr>
          <p:cNvPicPr>
            <a:picLocks noGrp="1" noChangeAspect="1"/>
          </p:cNvPicPr>
          <p:nvPr>
            <p:ph idx="1"/>
          </p:nvPr>
        </p:nvPicPr>
        <p:blipFill>
          <a:blip r:embed="rId4"/>
          <a:stretch>
            <a:fillRect/>
          </a:stretch>
        </p:blipFill>
        <p:spPr>
          <a:xfrm>
            <a:off x="3124200" y="1834040"/>
            <a:ext cx="5414908" cy="3312967"/>
          </a:xfrm>
          <a:prstGeom prst="rect">
            <a:avLst/>
          </a:prstGeom>
        </p:spPr>
      </p:pic>
      <p:sp>
        <p:nvSpPr>
          <p:cNvPr id="18" name="TextBox 17">
            <a:extLst>
              <a:ext uri="{FF2B5EF4-FFF2-40B4-BE49-F238E27FC236}">
                <a16:creationId xmlns:a16="http://schemas.microsoft.com/office/drawing/2014/main" id="{96F1C7DB-EBB1-4E95-AC54-D666D9C2599B}"/>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3124858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BA1-C22E-48AC-B034-35DB991F0A25}"/>
              </a:ext>
            </a:extLst>
          </p:cNvPr>
          <p:cNvSpPr>
            <a:spLocks noGrp="1"/>
          </p:cNvSpPr>
          <p:nvPr>
            <p:ph type="title"/>
          </p:nvPr>
        </p:nvSpPr>
        <p:spPr/>
        <p:txBody>
          <a:bodyPr>
            <a:normAutofit/>
          </a:bodyPr>
          <a:lstStyle/>
          <a:p>
            <a:r>
              <a:rPr lang="en-US" sz="2800" dirty="0"/>
              <a:t>Form 5C continued - Damaged Property Information</a:t>
            </a:r>
          </a:p>
        </p:txBody>
      </p:sp>
      <p:sp>
        <p:nvSpPr>
          <p:cNvPr id="4" name="Slide Number Placeholder 3">
            <a:extLst>
              <a:ext uri="{FF2B5EF4-FFF2-40B4-BE49-F238E27FC236}">
                <a16:creationId xmlns:a16="http://schemas.microsoft.com/office/drawing/2014/main" id="{71CB3C09-AEBE-4B3F-A5B1-C941BC00910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38</a:t>
            </a:fld>
            <a:endParaRPr lang="en-US" dirty="0">
              <a:solidFill>
                <a:srgbClr val="1B1E29">
                  <a:tint val="75000"/>
                </a:srgbClr>
              </a:solidFill>
            </a:endParaRPr>
          </a:p>
        </p:txBody>
      </p:sp>
      <p:sp>
        <p:nvSpPr>
          <p:cNvPr id="9" name="TextBox 8">
            <a:extLst>
              <a:ext uri="{FF2B5EF4-FFF2-40B4-BE49-F238E27FC236}">
                <a16:creationId xmlns:a16="http://schemas.microsoft.com/office/drawing/2014/main" id="{77BD6FBE-BF3B-4226-8F01-E2D2E686376C}"/>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pic>
        <p:nvPicPr>
          <p:cNvPr id="6" name="Picture 5">
            <a:extLst>
              <a:ext uri="{FF2B5EF4-FFF2-40B4-BE49-F238E27FC236}">
                <a16:creationId xmlns:a16="http://schemas.microsoft.com/office/drawing/2014/main" id="{8EE4FAE6-8B28-46D1-9FFB-A688165E36C7}"/>
              </a:ext>
            </a:extLst>
          </p:cNvPr>
          <p:cNvPicPr>
            <a:picLocks noChangeAspect="1"/>
          </p:cNvPicPr>
          <p:nvPr/>
        </p:nvPicPr>
        <p:blipFill>
          <a:blip r:embed="rId3"/>
          <a:stretch>
            <a:fillRect/>
          </a:stretch>
        </p:blipFill>
        <p:spPr>
          <a:xfrm>
            <a:off x="2667000" y="1519690"/>
            <a:ext cx="5677705" cy="4180224"/>
          </a:xfrm>
          <a:prstGeom prst="rect">
            <a:avLst/>
          </a:prstGeom>
        </p:spPr>
      </p:pic>
    </p:spTree>
    <p:extLst>
      <p:ext uri="{BB962C8B-B14F-4D97-AF65-F5344CB8AC3E}">
        <p14:creationId xmlns:p14="http://schemas.microsoft.com/office/powerpoint/2010/main" val="2570713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46F-2179-4F3E-8FBE-EF4275100504}"/>
              </a:ext>
            </a:extLst>
          </p:cNvPr>
          <p:cNvSpPr>
            <a:spLocks noGrp="1"/>
          </p:cNvSpPr>
          <p:nvPr>
            <p:ph type="title"/>
          </p:nvPr>
        </p:nvSpPr>
        <p:spPr/>
        <p:txBody>
          <a:bodyPr>
            <a:normAutofit/>
          </a:bodyPr>
          <a:lstStyle/>
          <a:p>
            <a:r>
              <a:rPr lang="en-US" sz="2800" dirty="0"/>
              <a:t>Form 5C continued -Debts and Assets Information</a:t>
            </a:r>
          </a:p>
        </p:txBody>
      </p:sp>
      <p:pic>
        <p:nvPicPr>
          <p:cNvPr id="5" name="Content Placeholder 4">
            <a:extLst>
              <a:ext uri="{FF2B5EF4-FFF2-40B4-BE49-F238E27FC236}">
                <a16:creationId xmlns:a16="http://schemas.microsoft.com/office/drawing/2014/main" id="{28787907-F427-4A89-8C92-9708E96D0F73}"/>
              </a:ext>
            </a:extLst>
          </p:cNvPr>
          <p:cNvPicPr>
            <a:picLocks noGrp="1" noChangeAspect="1"/>
          </p:cNvPicPr>
          <p:nvPr>
            <p:ph idx="1"/>
          </p:nvPr>
        </p:nvPicPr>
        <p:blipFill>
          <a:blip r:embed="rId3"/>
          <a:stretch>
            <a:fillRect/>
          </a:stretch>
        </p:blipFill>
        <p:spPr>
          <a:xfrm>
            <a:off x="2531391" y="1219199"/>
            <a:ext cx="5850609" cy="3432863"/>
          </a:xfrm>
          <a:prstGeom prst="rect">
            <a:avLst/>
          </a:prstGeom>
        </p:spPr>
      </p:pic>
      <p:sp>
        <p:nvSpPr>
          <p:cNvPr id="4" name="Slide Number Placeholder 3">
            <a:extLst>
              <a:ext uri="{FF2B5EF4-FFF2-40B4-BE49-F238E27FC236}">
                <a16:creationId xmlns:a16="http://schemas.microsoft.com/office/drawing/2014/main" id="{D63F4C14-BA94-489D-8E2F-AADA70AE99A0}"/>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39</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B299E2ED-F744-4C95-9CBA-6E549F756EA9}"/>
              </a:ext>
            </a:extLst>
          </p:cNvPr>
          <p:cNvPicPr>
            <a:picLocks noChangeAspect="1"/>
          </p:cNvPicPr>
          <p:nvPr/>
        </p:nvPicPr>
        <p:blipFill>
          <a:blip r:embed="rId4"/>
          <a:stretch>
            <a:fillRect/>
          </a:stretch>
        </p:blipFill>
        <p:spPr>
          <a:xfrm>
            <a:off x="2531390" y="4769143"/>
            <a:ext cx="5850610" cy="1044386"/>
          </a:xfrm>
          <a:prstGeom prst="rect">
            <a:avLst/>
          </a:prstGeom>
        </p:spPr>
      </p:pic>
      <p:sp>
        <p:nvSpPr>
          <p:cNvPr id="7" name="TextBox 6">
            <a:extLst>
              <a:ext uri="{FF2B5EF4-FFF2-40B4-BE49-F238E27FC236}">
                <a16:creationId xmlns:a16="http://schemas.microsoft.com/office/drawing/2014/main" id="{D35B698A-E5A8-4158-91A8-B5849322ABFC}"/>
              </a:ext>
            </a:extLst>
          </p:cNvPr>
          <p:cNvSpPr txBox="1"/>
          <p:nvPr/>
        </p:nvSpPr>
        <p:spPr>
          <a:xfrm>
            <a:off x="215989" y="2505670"/>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770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4</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highlight>
                  <a:srgbClr val="FFFF00"/>
                </a:highlight>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F39-1B53-4619-8A65-E56EE2E3003D}"/>
              </a:ext>
            </a:extLst>
          </p:cNvPr>
          <p:cNvSpPr>
            <a:spLocks noGrp="1"/>
          </p:cNvSpPr>
          <p:nvPr>
            <p:ph type="title"/>
          </p:nvPr>
        </p:nvSpPr>
        <p:spPr/>
        <p:txBody>
          <a:bodyPr>
            <a:normAutofit/>
          </a:bodyPr>
          <a:lstStyle/>
          <a:p>
            <a:r>
              <a:rPr lang="en-US" sz="3200" dirty="0"/>
              <a:t>Form 5C continued - Disclosure Statements</a:t>
            </a:r>
          </a:p>
        </p:txBody>
      </p:sp>
      <p:sp>
        <p:nvSpPr>
          <p:cNvPr id="4" name="Slide Number Placeholder 3">
            <a:extLst>
              <a:ext uri="{FF2B5EF4-FFF2-40B4-BE49-F238E27FC236}">
                <a16:creationId xmlns:a16="http://schemas.microsoft.com/office/drawing/2014/main" id="{4E34B127-F92B-49CD-9725-F51B2514B9E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40</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F15B70F8-E627-44BE-A646-591E8DC6F6A2}"/>
              </a:ext>
            </a:extLst>
          </p:cNvPr>
          <p:cNvPicPr>
            <a:picLocks noGrp="1" noChangeAspect="1"/>
          </p:cNvPicPr>
          <p:nvPr>
            <p:ph idx="1"/>
          </p:nvPr>
        </p:nvPicPr>
        <p:blipFill>
          <a:blip r:embed="rId3"/>
          <a:stretch>
            <a:fillRect/>
          </a:stretch>
        </p:blipFill>
        <p:spPr>
          <a:xfrm>
            <a:off x="2743200" y="1143000"/>
            <a:ext cx="5993277" cy="4495800"/>
          </a:xfrm>
          <a:prstGeom prst="rect">
            <a:avLst/>
          </a:prstGeom>
        </p:spPr>
      </p:pic>
      <p:sp>
        <p:nvSpPr>
          <p:cNvPr id="9" name="TextBox 8">
            <a:extLst>
              <a:ext uri="{FF2B5EF4-FFF2-40B4-BE49-F238E27FC236}">
                <a16:creationId xmlns:a16="http://schemas.microsoft.com/office/drawing/2014/main" id="{AC987646-568B-4516-B575-8C7EC9CBCF22}"/>
              </a:ext>
            </a:extLst>
          </p:cNvPr>
          <p:cNvSpPr txBox="1"/>
          <p:nvPr/>
        </p:nvSpPr>
        <p:spPr>
          <a:xfrm>
            <a:off x="407451" y="2528754"/>
            <a:ext cx="2193597"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as required and then hit next.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Fields marked with a red asterisk is a required field. </a:t>
            </a:r>
          </a:p>
        </p:txBody>
      </p:sp>
    </p:spTree>
    <p:extLst>
      <p:ext uri="{BB962C8B-B14F-4D97-AF65-F5344CB8AC3E}">
        <p14:creationId xmlns:p14="http://schemas.microsoft.com/office/powerpoint/2010/main" val="3215949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EF1-A347-43F3-B6E4-095FE86E58C4}"/>
              </a:ext>
            </a:extLst>
          </p:cNvPr>
          <p:cNvSpPr>
            <a:spLocks noGrp="1"/>
          </p:cNvSpPr>
          <p:nvPr>
            <p:ph type="title"/>
          </p:nvPr>
        </p:nvSpPr>
        <p:spPr>
          <a:xfrm>
            <a:off x="337926" y="381000"/>
            <a:ext cx="8468147" cy="870029"/>
          </a:xfrm>
        </p:spPr>
        <p:txBody>
          <a:bodyPr/>
          <a:lstStyle/>
          <a:p>
            <a:r>
              <a:rPr lang="en-US" dirty="0"/>
              <a:t>Form 5C continued - Consent and Additional Comments</a:t>
            </a:r>
          </a:p>
        </p:txBody>
      </p:sp>
      <p:pic>
        <p:nvPicPr>
          <p:cNvPr id="5" name="Content Placeholder 4">
            <a:extLst>
              <a:ext uri="{FF2B5EF4-FFF2-40B4-BE49-F238E27FC236}">
                <a16:creationId xmlns:a16="http://schemas.microsoft.com/office/drawing/2014/main" id="{DD2B01C6-44CF-4BBC-8B7F-43659888A610}"/>
              </a:ext>
            </a:extLst>
          </p:cNvPr>
          <p:cNvPicPr>
            <a:picLocks noGrp="1" noChangeAspect="1"/>
          </p:cNvPicPr>
          <p:nvPr>
            <p:ph idx="1"/>
          </p:nvPr>
        </p:nvPicPr>
        <p:blipFill>
          <a:blip r:embed="rId2"/>
          <a:stretch>
            <a:fillRect/>
          </a:stretch>
        </p:blipFill>
        <p:spPr>
          <a:xfrm>
            <a:off x="328690" y="2623000"/>
            <a:ext cx="4479099" cy="2711000"/>
          </a:xfrm>
          <a:prstGeom prst="rect">
            <a:avLst/>
          </a:prstGeom>
        </p:spPr>
      </p:pic>
      <p:sp>
        <p:nvSpPr>
          <p:cNvPr id="4" name="Slide Number Placeholder 3">
            <a:extLst>
              <a:ext uri="{FF2B5EF4-FFF2-40B4-BE49-F238E27FC236}">
                <a16:creationId xmlns:a16="http://schemas.microsoft.com/office/drawing/2014/main" id="{EE2E4278-9677-4AA6-A7AD-ECFBDD58915E}"/>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41</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BE30247-1D8B-4864-85A9-247E833DE164}"/>
              </a:ext>
            </a:extLst>
          </p:cNvPr>
          <p:cNvSpPr txBox="1"/>
          <p:nvPr/>
        </p:nvSpPr>
        <p:spPr>
          <a:xfrm>
            <a:off x="1295400" y="1396871"/>
            <a:ext cx="170652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“All the information…” then click “Next”. </a:t>
            </a:r>
          </a:p>
        </p:txBody>
      </p:sp>
      <p:pic>
        <p:nvPicPr>
          <p:cNvPr id="7" name="Content Placeholder 4">
            <a:extLst>
              <a:ext uri="{FF2B5EF4-FFF2-40B4-BE49-F238E27FC236}">
                <a16:creationId xmlns:a16="http://schemas.microsoft.com/office/drawing/2014/main" id="{61CE4B31-460F-425A-BB71-40BF9B3E7FB3}"/>
              </a:ext>
            </a:extLst>
          </p:cNvPr>
          <p:cNvPicPr>
            <a:picLocks noChangeAspect="1"/>
          </p:cNvPicPr>
          <p:nvPr/>
        </p:nvPicPr>
        <p:blipFill>
          <a:blip r:embed="rId3"/>
          <a:stretch>
            <a:fillRect/>
          </a:stretch>
        </p:blipFill>
        <p:spPr>
          <a:xfrm>
            <a:off x="4923096" y="2623000"/>
            <a:ext cx="3531338" cy="2863400"/>
          </a:xfrm>
          <a:prstGeom prst="rect">
            <a:avLst/>
          </a:prstGeom>
        </p:spPr>
      </p:pic>
      <p:sp>
        <p:nvSpPr>
          <p:cNvPr id="8" name="TextBox 7">
            <a:extLst>
              <a:ext uri="{FF2B5EF4-FFF2-40B4-BE49-F238E27FC236}">
                <a16:creationId xmlns:a16="http://schemas.microsoft.com/office/drawing/2014/main" id="{FA74C51C-F9D2-47C4-B851-62E1011F6DD2}"/>
              </a:ext>
            </a:extLst>
          </p:cNvPr>
          <p:cNvSpPr txBox="1"/>
          <p:nvPr/>
        </p:nvSpPr>
        <p:spPr>
          <a:xfrm>
            <a:off x="5181600" y="1562669"/>
            <a:ext cx="3014330"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Additional Comments are used for clarifying  or additional information.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Click “Next” to continue the process. </a:t>
            </a:r>
          </a:p>
        </p:txBody>
      </p:sp>
    </p:spTree>
    <p:extLst>
      <p:ext uri="{BB962C8B-B14F-4D97-AF65-F5344CB8AC3E}">
        <p14:creationId xmlns:p14="http://schemas.microsoft.com/office/powerpoint/2010/main" val="3175124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A70-6AED-44B8-8E64-582FA1376ABC}"/>
              </a:ext>
            </a:extLst>
          </p:cNvPr>
          <p:cNvSpPr>
            <a:spLocks noGrp="1"/>
          </p:cNvSpPr>
          <p:nvPr>
            <p:ph type="title"/>
          </p:nvPr>
        </p:nvSpPr>
        <p:spPr/>
        <p:txBody>
          <a:bodyPr>
            <a:normAutofit/>
          </a:bodyPr>
          <a:lstStyle/>
          <a:p>
            <a:r>
              <a:rPr lang="en-US" sz="3200" dirty="0"/>
              <a:t>Form 5C continued - Affiliated Businesses</a:t>
            </a:r>
          </a:p>
        </p:txBody>
      </p:sp>
      <p:pic>
        <p:nvPicPr>
          <p:cNvPr id="5" name="Content Placeholder 4">
            <a:extLst>
              <a:ext uri="{FF2B5EF4-FFF2-40B4-BE49-F238E27FC236}">
                <a16:creationId xmlns:a16="http://schemas.microsoft.com/office/drawing/2014/main" id="{6FAD0CD7-D3B7-4405-B327-4473C7C5CCA6}"/>
              </a:ext>
            </a:extLst>
          </p:cNvPr>
          <p:cNvPicPr>
            <a:picLocks noGrp="1" noChangeAspect="1"/>
          </p:cNvPicPr>
          <p:nvPr>
            <p:ph idx="1"/>
          </p:nvPr>
        </p:nvPicPr>
        <p:blipFill>
          <a:blip r:embed="rId3"/>
          <a:stretch>
            <a:fillRect/>
          </a:stretch>
        </p:blipFill>
        <p:spPr>
          <a:xfrm>
            <a:off x="3115096" y="2194292"/>
            <a:ext cx="5400254" cy="3155156"/>
          </a:xfrm>
          <a:prstGeom prst="rect">
            <a:avLst/>
          </a:prstGeom>
        </p:spPr>
      </p:pic>
      <p:sp>
        <p:nvSpPr>
          <p:cNvPr id="4" name="Slide Number Placeholder 3">
            <a:extLst>
              <a:ext uri="{FF2B5EF4-FFF2-40B4-BE49-F238E27FC236}">
                <a16:creationId xmlns:a16="http://schemas.microsoft.com/office/drawing/2014/main" id="{9571A83A-E2EC-42C3-9333-3C173E6AD39D}"/>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8FB3008-149A-4964-A93B-6A384E66A44B}"/>
              </a:ext>
            </a:extLst>
          </p:cNvPr>
          <p:cNvSpPr txBox="1"/>
          <p:nvPr/>
        </p:nvSpPr>
        <p:spPr>
          <a:xfrm>
            <a:off x="972744" y="2639210"/>
            <a:ext cx="1706526" cy="1338828"/>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out the Affiliated Business information then click “Save”.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To continue the process click “Next”.</a:t>
            </a:r>
          </a:p>
        </p:txBody>
      </p:sp>
    </p:spTree>
    <p:extLst>
      <p:ext uri="{BB962C8B-B14F-4D97-AF65-F5344CB8AC3E}">
        <p14:creationId xmlns:p14="http://schemas.microsoft.com/office/powerpoint/2010/main" val="388075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163-E0A7-454B-983F-AEE49FAFC183}"/>
              </a:ext>
            </a:extLst>
          </p:cNvPr>
          <p:cNvSpPr>
            <a:spLocks noGrp="1"/>
          </p:cNvSpPr>
          <p:nvPr>
            <p:ph type="title"/>
          </p:nvPr>
        </p:nvSpPr>
        <p:spPr/>
        <p:txBody>
          <a:bodyPr>
            <a:normAutofit/>
          </a:bodyPr>
          <a:lstStyle/>
          <a:p>
            <a:r>
              <a:rPr lang="en-US" sz="3200" dirty="0"/>
              <a:t>Completing IRS Form 4506-T</a:t>
            </a:r>
          </a:p>
        </p:txBody>
      </p:sp>
      <p:sp>
        <p:nvSpPr>
          <p:cNvPr id="4" name="Slide Number Placeholder 3">
            <a:extLst>
              <a:ext uri="{FF2B5EF4-FFF2-40B4-BE49-F238E27FC236}">
                <a16:creationId xmlns:a16="http://schemas.microsoft.com/office/drawing/2014/main" id="{B2574733-EB2C-43C4-90B2-BAFED5C1989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EAA5A26C-AD7F-4F10-97C8-688B85733A1B}"/>
              </a:ext>
            </a:extLst>
          </p:cNvPr>
          <p:cNvPicPr>
            <a:picLocks noGrp="1" noChangeAspect="1"/>
          </p:cNvPicPr>
          <p:nvPr>
            <p:ph idx="1"/>
          </p:nvPr>
        </p:nvPicPr>
        <p:blipFill>
          <a:blip r:embed="rId2"/>
          <a:stretch>
            <a:fillRect/>
          </a:stretch>
        </p:blipFill>
        <p:spPr>
          <a:xfrm>
            <a:off x="2740281" y="1066800"/>
            <a:ext cx="6272919" cy="4800600"/>
          </a:xfrm>
          <a:prstGeom prst="rect">
            <a:avLst/>
          </a:prstGeom>
        </p:spPr>
      </p:pic>
      <p:sp>
        <p:nvSpPr>
          <p:cNvPr id="9" name="TextBox 8">
            <a:extLst>
              <a:ext uri="{FF2B5EF4-FFF2-40B4-BE49-F238E27FC236}">
                <a16:creationId xmlns:a16="http://schemas.microsoft.com/office/drawing/2014/main" id="{15DF007F-FB32-4CBF-B962-88C8F229A90E}"/>
              </a:ext>
            </a:extLst>
          </p:cNvPr>
          <p:cNvSpPr txBox="1"/>
          <p:nvPr/>
        </p:nvSpPr>
        <p:spPr>
          <a:xfrm>
            <a:off x="685800" y="2362200"/>
            <a:ext cx="1706526"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finished the SBA Form 5C, the tax transcript information will need to be completed.  </a:t>
            </a:r>
          </a:p>
          <a:p>
            <a:pPr defTabSz="685800" fontAlgn="auto">
              <a:spcBef>
                <a:spcPts val="0"/>
              </a:spcBef>
              <a:spcAft>
                <a:spcPts val="0"/>
              </a:spcAft>
              <a:defRPr/>
            </a:pPr>
            <a:endParaRPr lang="en-US" sz="1350" dirty="0">
              <a:solidFill>
                <a:srgbClr val="FFFFFF"/>
              </a:solidFill>
              <a:latin typeface="Calibri"/>
              <a:ea typeface="+mn-ea"/>
            </a:endParaRPr>
          </a:p>
        </p:txBody>
      </p:sp>
    </p:spTree>
    <p:extLst>
      <p:ext uri="{BB962C8B-B14F-4D97-AF65-F5344CB8AC3E}">
        <p14:creationId xmlns:p14="http://schemas.microsoft.com/office/powerpoint/2010/main" val="2119058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FFA-D370-4434-BAAD-71840A5242E0}"/>
              </a:ext>
            </a:extLst>
          </p:cNvPr>
          <p:cNvSpPr>
            <a:spLocks noGrp="1"/>
          </p:cNvSpPr>
          <p:nvPr>
            <p:ph type="title"/>
          </p:nvPr>
        </p:nvSpPr>
        <p:spPr/>
        <p:txBody>
          <a:bodyPr>
            <a:normAutofit/>
          </a:bodyPr>
          <a:lstStyle/>
          <a:p>
            <a:r>
              <a:rPr lang="en-US" sz="3200" dirty="0"/>
              <a:t>Request for Transcript of Tax Return</a:t>
            </a:r>
          </a:p>
        </p:txBody>
      </p:sp>
      <p:pic>
        <p:nvPicPr>
          <p:cNvPr id="5" name="Content Placeholder 4">
            <a:extLst>
              <a:ext uri="{FF2B5EF4-FFF2-40B4-BE49-F238E27FC236}">
                <a16:creationId xmlns:a16="http://schemas.microsoft.com/office/drawing/2014/main" id="{F9A641AE-4F55-40FD-B025-C7EE9DFCA339}"/>
              </a:ext>
            </a:extLst>
          </p:cNvPr>
          <p:cNvPicPr>
            <a:picLocks noGrp="1" noChangeAspect="1"/>
          </p:cNvPicPr>
          <p:nvPr>
            <p:ph idx="1"/>
          </p:nvPr>
        </p:nvPicPr>
        <p:blipFill>
          <a:blip r:embed="rId2"/>
          <a:stretch>
            <a:fillRect/>
          </a:stretch>
        </p:blipFill>
        <p:spPr>
          <a:xfrm>
            <a:off x="2514600" y="1382626"/>
            <a:ext cx="6269994" cy="4408574"/>
          </a:xfrm>
          <a:prstGeom prst="rect">
            <a:avLst/>
          </a:prstGeom>
        </p:spPr>
      </p:pic>
      <p:sp>
        <p:nvSpPr>
          <p:cNvPr id="4" name="Slide Number Placeholder 3">
            <a:extLst>
              <a:ext uri="{FF2B5EF4-FFF2-40B4-BE49-F238E27FC236}">
                <a16:creationId xmlns:a16="http://schemas.microsoft.com/office/drawing/2014/main" id="{65CA6BC6-FB6C-40F7-9208-6EFD6DC9A78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21FBB8A-FCC1-441B-A39A-E1B86CCBC500}"/>
              </a:ext>
            </a:extLst>
          </p:cNvPr>
          <p:cNvSpPr txBox="1"/>
          <p:nvPr/>
        </p:nvSpPr>
        <p:spPr>
          <a:xfrm>
            <a:off x="359406" y="1600200"/>
            <a:ext cx="1706526" cy="320857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Form 4506T can be submitted electronically, via upload or offline.  If the </a:t>
            </a:r>
            <a:r>
              <a:rPr lang="en-US" sz="1350" dirty="0" err="1">
                <a:solidFill>
                  <a:srgbClr val="FFFFFF"/>
                </a:solidFill>
                <a:latin typeface="Calibri"/>
                <a:ea typeface="+mn-ea"/>
              </a:rPr>
              <a:t>eSign</a:t>
            </a:r>
            <a:r>
              <a:rPr lang="en-US" sz="1350" dirty="0">
                <a:solidFill>
                  <a:srgbClr val="FFFFFF"/>
                </a:solidFill>
                <a:latin typeface="Calibri"/>
                <a:ea typeface="+mn-ea"/>
              </a:rPr>
              <a:t> option populates click through the options until the document is successfully completed.  If you upload the document you would save it on your desktop, select browse and then upload.  </a:t>
            </a:r>
          </a:p>
        </p:txBody>
      </p:sp>
    </p:spTree>
    <p:extLst>
      <p:ext uri="{BB962C8B-B14F-4D97-AF65-F5344CB8AC3E}">
        <p14:creationId xmlns:p14="http://schemas.microsoft.com/office/powerpoint/2010/main" val="2968973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508C-9C06-437D-AD60-AB7001221A98}"/>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8E2454FC-98B1-413B-AD87-3C8563092918}"/>
              </a:ext>
            </a:extLst>
          </p:cNvPr>
          <p:cNvPicPr>
            <a:picLocks noGrp="1" noChangeAspect="1"/>
          </p:cNvPicPr>
          <p:nvPr>
            <p:ph idx="1"/>
          </p:nvPr>
        </p:nvPicPr>
        <p:blipFill>
          <a:blip r:embed="rId2"/>
          <a:stretch>
            <a:fillRect/>
          </a:stretch>
        </p:blipFill>
        <p:spPr>
          <a:xfrm>
            <a:off x="457200" y="3597391"/>
            <a:ext cx="2871700" cy="1457817"/>
          </a:xfrm>
          <a:prstGeom prst="rect">
            <a:avLst/>
          </a:prstGeom>
        </p:spPr>
      </p:pic>
      <p:sp>
        <p:nvSpPr>
          <p:cNvPr id="4" name="Slide Number Placeholder 3">
            <a:extLst>
              <a:ext uri="{FF2B5EF4-FFF2-40B4-BE49-F238E27FC236}">
                <a16:creationId xmlns:a16="http://schemas.microsoft.com/office/drawing/2014/main" id="{E784FCBC-7D52-420F-9BDE-B1F9C9E9D5D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F9E4E513-CB3A-4F53-B365-A2413F31A71E}"/>
              </a:ext>
            </a:extLst>
          </p:cNvPr>
          <p:cNvPicPr>
            <a:picLocks noChangeAspect="1"/>
          </p:cNvPicPr>
          <p:nvPr/>
        </p:nvPicPr>
        <p:blipFill>
          <a:blip r:embed="rId3"/>
          <a:stretch>
            <a:fillRect/>
          </a:stretch>
        </p:blipFill>
        <p:spPr>
          <a:xfrm>
            <a:off x="3276600" y="1841231"/>
            <a:ext cx="5646389" cy="3512321"/>
          </a:xfrm>
          <a:prstGeom prst="rect">
            <a:avLst/>
          </a:prstGeom>
        </p:spPr>
      </p:pic>
      <p:sp>
        <p:nvSpPr>
          <p:cNvPr id="7" name="TextBox 6">
            <a:extLst>
              <a:ext uri="{FF2B5EF4-FFF2-40B4-BE49-F238E27FC236}">
                <a16:creationId xmlns:a16="http://schemas.microsoft.com/office/drawing/2014/main" id="{F4126141-F1E4-4A0D-9D1D-4A03F8D49ADB}"/>
              </a:ext>
            </a:extLst>
          </p:cNvPr>
          <p:cNvSpPr txBox="1"/>
          <p:nvPr/>
        </p:nvSpPr>
        <p:spPr>
          <a:xfrm>
            <a:off x="457200" y="2008792"/>
            <a:ext cx="270935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If you chose to deliver a copy this alert will appear. And you will no longer be able to upload information.  The document will have to be submitted offline.</a:t>
            </a:r>
          </a:p>
        </p:txBody>
      </p:sp>
    </p:spTree>
    <p:extLst>
      <p:ext uri="{BB962C8B-B14F-4D97-AF65-F5344CB8AC3E}">
        <p14:creationId xmlns:p14="http://schemas.microsoft.com/office/powerpoint/2010/main" val="438706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994-9A49-4BDF-AAE2-2CD85143CFD2}"/>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F2B84191-680B-4589-AB2B-DCDDA80EFE70}"/>
              </a:ext>
            </a:extLst>
          </p:cNvPr>
          <p:cNvPicPr>
            <a:picLocks noGrp="1" noChangeAspect="1"/>
          </p:cNvPicPr>
          <p:nvPr>
            <p:ph idx="1"/>
          </p:nvPr>
        </p:nvPicPr>
        <p:blipFill>
          <a:blip r:embed="rId2"/>
          <a:stretch>
            <a:fillRect/>
          </a:stretch>
        </p:blipFill>
        <p:spPr>
          <a:xfrm>
            <a:off x="457200" y="2716052"/>
            <a:ext cx="3953102" cy="3151348"/>
          </a:xfrm>
          <a:prstGeom prst="rect">
            <a:avLst/>
          </a:prstGeom>
        </p:spPr>
      </p:pic>
      <p:sp>
        <p:nvSpPr>
          <p:cNvPr id="4" name="Slide Number Placeholder 3">
            <a:extLst>
              <a:ext uri="{FF2B5EF4-FFF2-40B4-BE49-F238E27FC236}">
                <a16:creationId xmlns:a16="http://schemas.microsoft.com/office/drawing/2014/main" id="{65CDF0C6-F6C5-4EA3-8C91-CCD46A4508A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46</a:t>
            </a:fld>
            <a:endParaRPr lang="en-US" dirty="0">
              <a:solidFill>
                <a:srgbClr val="1B1E29">
                  <a:tint val="75000"/>
                </a:srgbClr>
              </a:solidFill>
            </a:endParaRPr>
          </a:p>
        </p:txBody>
      </p:sp>
      <p:pic>
        <p:nvPicPr>
          <p:cNvPr id="6" name="Content Placeholder 4">
            <a:extLst>
              <a:ext uri="{FF2B5EF4-FFF2-40B4-BE49-F238E27FC236}">
                <a16:creationId xmlns:a16="http://schemas.microsoft.com/office/drawing/2014/main" id="{F8D23AED-8A46-4D15-B974-925F7796BDCD}"/>
              </a:ext>
            </a:extLst>
          </p:cNvPr>
          <p:cNvPicPr>
            <a:picLocks noChangeAspect="1"/>
          </p:cNvPicPr>
          <p:nvPr/>
        </p:nvPicPr>
        <p:blipFill>
          <a:blip r:embed="rId3"/>
          <a:stretch>
            <a:fillRect/>
          </a:stretch>
        </p:blipFill>
        <p:spPr>
          <a:xfrm>
            <a:off x="4634304" y="2716052"/>
            <a:ext cx="3834416" cy="3151348"/>
          </a:xfrm>
          <a:prstGeom prst="rect">
            <a:avLst/>
          </a:prstGeom>
        </p:spPr>
      </p:pic>
      <p:sp>
        <p:nvSpPr>
          <p:cNvPr id="8" name="TextBox 7">
            <a:extLst>
              <a:ext uri="{FF2B5EF4-FFF2-40B4-BE49-F238E27FC236}">
                <a16:creationId xmlns:a16="http://schemas.microsoft.com/office/drawing/2014/main" id="{30DDC18B-C1AF-4309-9D6A-0CC84656D912}"/>
              </a:ext>
            </a:extLst>
          </p:cNvPr>
          <p:cNvSpPr txBox="1"/>
          <p:nvPr/>
        </p:nvSpPr>
        <p:spPr>
          <a:xfrm>
            <a:off x="1235900" y="1889615"/>
            <a:ext cx="221702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downloaded your tax returns you can upload. </a:t>
            </a:r>
          </a:p>
        </p:txBody>
      </p:sp>
      <p:sp>
        <p:nvSpPr>
          <p:cNvPr id="9" name="TextBox 8">
            <a:extLst>
              <a:ext uri="{FF2B5EF4-FFF2-40B4-BE49-F238E27FC236}">
                <a16:creationId xmlns:a16="http://schemas.microsoft.com/office/drawing/2014/main" id="{B761CA50-9277-4026-B21E-A062436D7C2F}"/>
              </a:ext>
            </a:extLst>
          </p:cNvPr>
          <p:cNvSpPr txBox="1"/>
          <p:nvPr/>
        </p:nvSpPr>
        <p:spPr>
          <a:xfrm>
            <a:off x="5486400" y="1661048"/>
            <a:ext cx="227284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Successfully Uploaded will appear when finished. </a:t>
            </a:r>
          </a:p>
          <a:p>
            <a:pPr defTabSz="685800" fontAlgn="auto">
              <a:spcBef>
                <a:spcPts val="0"/>
              </a:spcBef>
              <a:spcAft>
                <a:spcPts val="0"/>
              </a:spcAft>
              <a:defRPr/>
            </a:pPr>
            <a:r>
              <a:rPr lang="en-US" sz="1350" dirty="0">
                <a:solidFill>
                  <a:srgbClr val="FFFFFF"/>
                </a:solidFill>
                <a:latin typeface="Calibri"/>
                <a:ea typeface="+mn-ea"/>
              </a:rPr>
              <a:t>Then click “Next” to continue the process. </a:t>
            </a:r>
          </a:p>
        </p:txBody>
      </p:sp>
    </p:spTree>
    <p:extLst>
      <p:ext uri="{BB962C8B-B14F-4D97-AF65-F5344CB8AC3E}">
        <p14:creationId xmlns:p14="http://schemas.microsoft.com/office/powerpoint/2010/main" val="2052017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7D6-638D-4174-B5A3-078270CA5932}"/>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B390659A-D9EC-4DA4-8DC9-E89840D1377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47</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8B9B13DF-3CE6-4F70-902A-B5186F2E61A0}"/>
              </a:ext>
            </a:extLst>
          </p:cNvPr>
          <p:cNvPicPr>
            <a:picLocks noGrp="1" noChangeAspect="1"/>
          </p:cNvPicPr>
          <p:nvPr>
            <p:ph idx="1"/>
          </p:nvPr>
        </p:nvPicPr>
        <p:blipFill>
          <a:blip r:embed="rId3"/>
          <a:stretch>
            <a:fillRect/>
          </a:stretch>
        </p:blipFill>
        <p:spPr>
          <a:xfrm>
            <a:off x="411068" y="2677867"/>
            <a:ext cx="3665254" cy="2427533"/>
          </a:xfrm>
          <a:prstGeom prst="rect">
            <a:avLst/>
          </a:prstGeom>
        </p:spPr>
      </p:pic>
      <p:sp>
        <p:nvSpPr>
          <p:cNvPr id="9" name="TextBox 8">
            <a:extLst>
              <a:ext uri="{FF2B5EF4-FFF2-40B4-BE49-F238E27FC236}">
                <a16:creationId xmlns:a16="http://schemas.microsoft.com/office/drawing/2014/main" id="{79E405DE-7854-4C56-953B-F84A1DA581E5}"/>
              </a:ext>
            </a:extLst>
          </p:cNvPr>
          <p:cNvSpPr txBox="1"/>
          <p:nvPr/>
        </p:nvSpPr>
        <p:spPr>
          <a:xfrm>
            <a:off x="656359" y="1517828"/>
            <a:ext cx="2390339"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the tax returns are complete sign the final Truthful Information Statement.</a:t>
            </a:r>
          </a:p>
        </p:txBody>
      </p:sp>
      <p:pic>
        <p:nvPicPr>
          <p:cNvPr id="10" name="Content Placeholder 4">
            <a:extLst>
              <a:ext uri="{FF2B5EF4-FFF2-40B4-BE49-F238E27FC236}">
                <a16:creationId xmlns:a16="http://schemas.microsoft.com/office/drawing/2014/main" id="{EC06AD94-3C1D-420A-AD16-033722BC918B}"/>
              </a:ext>
            </a:extLst>
          </p:cNvPr>
          <p:cNvPicPr>
            <a:picLocks noChangeAspect="1"/>
          </p:cNvPicPr>
          <p:nvPr/>
        </p:nvPicPr>
        <p:blipFill>
          <a:blip r:embed="rId4"/>
          <a:stretch>
            <a:fillRect/>
          </a:stretch>
        </p:blipFill>
        <p:spPr>
          <a:xfrm>
            <a:off x="4076322" y="2667000"/>
            <a:ext cx="4546393" cy="2667000"/>
          </a:xfrm>
          <a:prstGeom prst="rect">
            <a:avLst/>
          </a:prstGeom>
        </p:spPr>
      </p:pic>
    </p:spTree>
    <p:extLst>
      <p:ext uri="{BB962C8B-B14F-4D97-AF65-F5344CB8AC3E}">
        <p14:creationId xmlns:p14="http://schemas.microsoft.com/office/powerpoint/2010/main" val="882573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dirty="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48</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dirty="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3"/>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49</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5</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5</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dirty="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50</a:t>
            </a:fld>
            <a:endParaRPr lang="en-US" dirty="0">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dirty="0"/>
              <a:t>Home Page</a:t>
            </a:r>
            <a:br>
              <a:rPr lang="en-US" sz="3200" dirty="0"/>
            </a:br>
            <a:endParaRPr lang="en-US" sz="3200" dirty="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51</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dirty="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52</a:t>
            </a:fld>
            <a:endParaRPr lang="en-US" dirty="0">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95B-8428-4DC9-A53B-1FE31D17A1D0}"/>
              </a:ext>
            </a:extLst>
          </p:cNvPr>
          <p:cNvSpPr>
            <a:spLocks noGrp="1"/>
          </p:cNvSpPr>
          <p:nvPr>
            <p:ph type="title"/>
          </p:nvPr>
        </p:nvSpPr>
        <p:spPr/>
        <p:txBody>
          <a:bodyPr>
            <a:normAutofit/>
          </a:bodyPr>
          <a:lstStyle/>
          <a:p>
            <a:r>
              <a:rPr lang="en-US" sz="3200" dirty="0"/>
              <a:t>Special Note</a:t>
            </a:r>
          </a:p>
        </p:txBody>
      </p:sp>
      <p:pic>
        <p:nvPicPr>
          <p:cNvPr id="5" name="Content Placeholder 4">
            <a:extLst>
              <a:ext uri="{FF2B5EF4-FFF2-40B4-BE49-F238E27FC236}">
                <a16:creationId xmlns:a16="http://schemas.microsoft.com/office/drawing/2014/main" id="{42EF1D9E-88C4-40D0-A33D-0EE1ED54B823}"/>
              </a:ext>
            </a:extLst>
          </p:cNvPr>
          <p:cNvPicPr>
            <a:picLocks noGrp="1" noChangeAspect="1"/>
          </p:cNvPicPr>
          <p:nvPr>
            <p:ph idx="1"/>
          </p:nvPr>
        </p:nvPicPr>
        <p:blipFill>
          <a:blip r:embed="rId3"/>
          <a:stretch>
            <a:fillRect/>
          </a:stretch>
        </p:blipFill>
        <p:spPr>
          <a:xfrm>
            <a:off x="1709715" y="3191942"/>
            <a:ext cx="5794390" cy="885949"/>
          </a:xfrm>
          <a:prstGeom prst="rect">
            <a:avLst/>
          </a:prstGeom>
        </p:spPr>
      </p:pic>
      <p:sp>
        <p:nvSpPr>
          <p:cNvPr id="4" name="Slide Number Placeholder 3">
            <a:extLst>
              <a:ext uri="{FF2B5EF4-FFF2-40B4-BE49-F238E27FC236}">
                <a16:creationId xmlns:a16="http://schemas.microsoft.com/office/drawing/2014/main" id="{682DF955-A8FC-4D6C-935B-2A08224946B1}"/>
              </a:ext>
            </a:extLst>
          </p:cNvPr>
          <p:cNvSpPr>
            <a:spLocks noGrp="1"/>
          </p:cNvSpPr>
          <p:nvPr>
            <p:ph type="sldNum" sz="quarter" idx="12"/>
          </p:nvPr>
        </p:nvSpPr>
        <p:spPr/>
        <p:txBody>
          <a:bodyPr/>
          <a:lstStyle/>
          <a:p>
            <a:pPr>
              <a:defRPr/>
            </a:pPr>
            <a:fld id="{9C006D82-50E7-4C97-B46D-9AE61BEAB6B4}" type="slidenum">
              <a:rPr lang="en-US" smtClean="0"/>
              <a:pPr>
                <a:defRPr/>
              </a:pPr>
              <a:t>53</a:t>
            </a:fld>
            <a:endParaRPr lang="en-US" dirty="0"/>
          </a:p>
        </p:txBody>
      </p:sp>
      <p:sp>
        <p:nvSpPr>
          <p:cNvPr id="6" name="TextBox 5">
            <a:extLst>
              <a:ext uri="{FF2B5EF4-FFF2-40B4-BE49-F238E27FC236}">
                <a16:creationId xmlns:a16="http://schemas.microsoft.com/office/drawing/2014/main" id="{63FFF539-7FDA-4880-96DC-286A32870602}"/>
              </a:ext>
            </a:extLst>
          </p:cNvPr>
          <p:cNvSpPr txBox="1"/>
          <p:nvPr/>
        </p:nvSpPr>
        <p:spPr>
          <a:xfrm>
            <a:off x="1709715" y="2237023"/>
            <a:ext cx="582930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receive a message like the one below, depress “SAVE” so that you don’t lose your information.</a:t>
            </a:r>
          </a:p>
        </p:txBody>
      </p:sp>
    </p:spTree>
    <p:extLst>
      <p:ext uri="{BB962C8B-B14F-4D97-AF65-F5344CB8AC3E}">
        <p14:creationId xmlns:p14="http://schemas.microsoft.com/office/powerpoint/2010/main" val="4145568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A7C-0FFA-4EAB-BE0E-678B58FF62BC}"/>
              </a:ext>
            </a:extLst>
          </p:cNvPr>
          <p:cNvSpPr>
            <a:spLocks noGrp="1"/>
          </p:cNvSpPr>
          <p:nvPr>
            <p:ph type="title"/>
          </p:nvPr>
        </p:nvSpPr>
        <p:spPr/>
        <p:txBody>
          <a:bodyPr>
            <a:normAutofit fontScale="90000"/>
          </a:bodyPr>
          <a:lstStyle/>
          <a:p>
            <a:r>
              <a:rPr lang="en-US" dirty="0"/>
              <a:t>Example of Sole Proprietorship Business /What is needed?</a:t>
            </a:r>
          </a:p>
        </p:txBody>
      </p:sp>
      <p:sp>
        <p:nvSpPr>
          <p:cNvPr id="3" name="Content Placeholder 2">
            <a:extLst>
              <a:ext uri="{FF2B5EF4-FFF2-40B4-BE49-F238E27FC236}">
                <a16:creationId xmlns:a16="http://schemas.microsoft.com/office/drawing/2014/main" id="{F071D074-B782-4860-896B-361EBD3B277F}"/>
              </a:ext>
            </a:extLst>
          </p:cNvPr>
          <p:cNvSpPr>
            <a:spLocks noGrp="1"/>
          </p:cNvSpPr>
          <p:nvPr>
            <p:ph idx="1"/>
          </p:nvPr>
        </p:nvSpPr>
        <p:spPr>
          <a:xfrm>
            <a:off x="297575" y="2092053"/>
            <a:ext cx="4179833" cy="3410923"/>
          </a:xfrm>
        </p:spPr>
        <p:txBody>
          <a:bodyPr>
            <a:normAutofit lnSpcReduction="10000"/>
          </a:bodyPr>
          <a:lstStyle/>
          <a:p>
            <a:pPr marL="0" indent="0">
              <a:buNone/>
            </a:pPr>
            <a:r>
              <a:rPr lang="en-US" sz="1800" dirty="0"/>
              <a:t>Types of Sole Proprietorship Businesses:</a:t>
            </a:r>
          </a:p>
          <a:p>
            <a:pPr lvl="1">
              <a:lnSpc>
                <a:spcPct val="150000"/>
              </a:lnSpc>
              <a:buFont typeface="Arial" panose="020B0604020202020204" pitchFamily="34" charset="0"/>
              <a:buChar char="•"/>
            </a:pPr>
            <a:r>
              <a:rPr lang="en-US" dirty="0"/>
              <a:t>Rental Property</a:t>
            </a:r>
          </a:p>
          <a:p>
            <a:pPr lvl="1">
              <a:lnSpc>
                <a:spcPct val="150000"/>
              </a:lnSpc>
              <a:buFont typeface="Arial" panose="020B0604020202020204" pitchFamily="34" charset="0"/>
              <a:buChar char="•"/>
            </a:pPr>
            <a:r>
              <a:rPr lang="en-US" dirty="0"/>
              <a:t>Home base businesses</a:t>
            </a:r>
          </a:p>
          <a:p>
            <a:pPr lvl="1">
              <a:lnSpc>
                <a:spcPct val="150000"/>
              </a:lnSpc>
              <a:buFont typeface="Arial" panose="020B0604020202020204" pitchFamily="34" charset="0"/>
              <a:buChar char="•"/>
            </a:pPr>
            <a:r>
              <a:rPr lang="en-US" dirty="0"/>
              <a:t>Self employed trades </a:t>
            </a:r>
          </a:p>
          <a:p>
            <a:pPr lvl="1">
              <a:lnSpc>
                <a:spcPct val="150000"/>
              </a:lnSpc>
              <a:buFont typeface="Arial" panose="020B0604020202020204" pitchFamily="34" charset="0"/>
              <a:buChar char="•"/>
            </a:pPr>
            <a:r>
              <a:rPr lang="en-US" dirty="0"/>
              <a:t>IT Consultation Services</a:t>
            </a:r>
          </a:p>
          <a:p>
            <a:pPr lvl="1">
              <a:lnSpc>
                <a:spcPct val="150000"/>
              </a:lnSpc>
              <a:buFont typeface="Arial" panose="020B0604020202020204" pitchFamily="34" charset="0"/>
              <a:buChar char="•"/>
            </a:pPr>
            <a:r>
              <a:rPr lang="en-US" dirty="0"/>
              <a:t>Tutoring</a:t>
            </a:r>
          </a:p>
          <a:p>
            <a:pPr lvl="1">
              <a:lnSpc>
                <a:spcPct val="150000"/>
              </a:lnSpc>
              <a:buFont typeface="Arial" panose="020B0604020202020204" pitchFamily="34" charset="0"/>
              <a:buChar char="•"/>
            </a:pPr>
            <a:r>
              <a:rPr lang="en-US" dirty="0"/>
              <a:t>Catering Service</a:t>
            </a:r>
          </a:p>
          <a:p>
            <a:pPr lvl="1">
              <a:lnSpc>
                <a:spcPct val="150000"/>
              </a:lnSpc>
              <a:buFont typeface="Arial" panose="020B0604020202020204" pitchFamily="34" charset="0"/>
              <a:buChar char="•"/>
            </a:pPr>
            <a:r>
              <a:rPr lang="en-US" dirty="0"/>
              <a:t>Music Instructor from the home</a:t>
            </a:r>
          </a:p>
          <a:p>
            <a:pPr>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99D23E69-21F2-4A48-A5DC-5B77A03B59C4}"/>
              </a:ext>
            </a:extLst>
          </p:cNvPr>
          <p:cNvSpPr>
            <a:spLocks noGrp="1"/>
          </p:cNvSpPr>
          <p:nvPr>
            <p:ph type="sldNum" sz="quarter" idx="12"/>
          </p:nvPr>
        </p:nvSpPr>
        <p:spPr/>
        <p:txBody>
          <a:bodyPr/>
          <a:lstStyle/>
          <a:p>
            <a:pPr defTabSz="685800" fontAlgn="auto">
              <a:spcBef>
                <a:spcPts val="0"/>
              </a:spcBef>
              <a:spcAft>
                <a:spcPts val="0"/>
              </a:spcAft>
            </a:pPr>
            <a:fld id="{B1AB44B9-F1EC-4F4B-88D4-413245C9CD3E}" type="slidenum">
              <a:rPr lang="en-US">
                <a:solidFill>
                  <a:srgbClr val="1B1E29">
                    <a:tint val="75000"/>
                  </a:srgbClr>
                </a:solidFill>
              </a:rPr>
              <a:pPr defTabSz="685800" fontAlgn="auto">
                <a:spcBef>
                  <a:spcPts val="0"/>
                </a:spcBef>
                <a:spcAft>
                  <a:spcPts val="0"/>
                </a:spcAft>
              </a:pPr>
              <a:t>54</a:t>
            </a:fld>
            <a:endParaRPr lang="en-US">
              <a:solidFill>
                <a:srgbClr val="1B1E29">
                  <a:tint val="75000"/>
                </a:srgbClr>
              </a:solidFill>
            </a:endParaRPr>
          </a:p>
        </p:txBody>
      </p:sp>
      <p:sp>
        <p:nvSpPr>
          <p:cNvPr id="6" name="TextBox 5">
            <a:extLst>
              <a:ext uri="{FF2B5EF4-FFF2-40B4-BE49-F238E27FC236}">
                <a16:creationId xmlns:a16="http://schemas.microsoft.com/office/drawing/2014/main" id="{4E971269-F155-4DA9-BEF0-DFC18FAB24F8}"/>
              </a:ext>
            </a:extLst>
          </p:cNvPr>
          <p:cNvSpPr txBox="1"/>
          <p:nvPr/>
        </p:nvSpPr>
        <p:spPr>
          <a:xfrm>
            <a:off x="4678311" y="2092053"/>
            <a:ext cx="4236397" cy="3416320"/>
          </a:xfrm>
          <a:prstGeom prst="rect">
            <a:avLst/>
          </a:prstGeom>
          <a:noFill/>
        </p:spPr>
        <p:txBody>
          <a:bodyPr wrap="square" rtlCol="0">
            <a:spAutoFit/>
          </a:bodyPr>
          <a:lstStyle/>
          <a:p>
            <a:pPr defTabSz="685800" fontAlgn="auto">
              <a:spcBef>
                <a:spcPts val="0"/>
              </a:spcBef>
              <a:spcAft>
                <a:spcPts val="0"/>
              </a:spcAft>
            </a:pPr>
            <a:r>
              <a:rPr lang="en-US" sz="1800" dirty="0">
                <a:solidFill>
                  <a:srgbClr val="1B1E29"/>
                </a:solidFill>
                <a:latin typeface="Source Sans Pro" panose="020B0503030403020204" pitchFamily="34" charset="0"/>
                <a:ea typeface="Source Sans Pro" panose="020B0503030403020204" pitchFamily="34" charset="0"/>
              </a:rPr>
              <a:t>What is needed</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Completed Loan Application 5C</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All Filing Requirements Submitted</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Statement of Loss</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Monthly Sales</a:t>
            </a:r>
          </a:p>
          <a:p>
            <a:pPr marL="557213" lvl="1"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Submit SBA Form 1368</a:t>
            </a:r>
          </a:p>
          <a:p>
            <a:pPr marL="557213" lvl="1"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An excel worksheet with this information</a:t>
            </a:r>
          </a:p>
          <a:p>
            <a:pPr marL="557213" lvl="1"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A report from quick books</a:t>
            </a:r>
          </a:p>
          <a:p>
            <a:pPr marL="342900" lvl="1" defTabSz="685800" fontAlgn="auto">
              <a:spcBef>
                <a:spcPts val="0"/>
              </a:spcBef>
              <a:spcAft>
                <a:spcPts val="0"/>
              </a:spcAft>
            </a:pPr>
            <a:r>
              <a:rPr lang="en-US" sz="1800" dirty="0">
                <a:solidFill>
                  <a:srgbClr val="1B1E29"/>
                </a:solidFill>
                <a:latin typeface="Source Sans Pro" panose="020B0503030403020204" pitchFamily="34" charset="0"/>
                <a:ea typeface="Source Sans Pro" panose="020B0503030403020204" pitchFamily="34" charset="0"/>
              </a:rPr>
              <a:t>Decision: From the time a completed application is received it can take up to 21 days for a decision to be made.</a:t>
            </a:r>
          </a:p>
        </p:txBody>
      </p:sp>
    </p:spTree>
    <p:extLst>
      <p:ext uri="{BB962C8B-B14F-4D97-AF65-F5344CB8AC3E}">
        <p14:creationId xmlns:p14="http://schemas.microsoft.com/office/powerpoint/2010/main" val="3182273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7F13D7-E40A-4C52-9B3B-EBC75E7144A4}"/>
              </a:ext>
            </a:extLst>
          </p:cNvPr>
          <p:cNvSpPr>
            <a:spLocks noGrp="1"/>
          </p:cNvSpPr>
          <p:nvPr>
            <p:ph type="sldNum" sz="quarter" idx="12"/>
          </p:nvPr>
        </p:nvSpPr>
        <p:spPr/>
        <p:txBody>
          <a:bodyPr/>
          <a:lstStyle/>
          <a:p>
            <a:fld id="{71A14D94-EA6D-4964-92BE-3D7D358FD7CC}" type="slidenum">
              <a:rPr lang="en-US" altLang="en-US" smtClean="0"/>
              <a:pPr/>
              <a:t>55</a:t>
            </a:fld>
            <a:endParaRPr lang="en-US" altLang="en-US"/>
          </a:p>
        </p:txBody>
      </p:sp>
      <p:pic>
        <p:nvPicPr>
          <p:cNvPr id="7" name="Picture 6">
            <a:extLst>
              <a:ext uri="{FF2B5EF4-FFF2-40B4-BE49-F238E27FC236}">
                <a16:creationId xmlns:a16="http://schemas.microsoft.com/office/drawing/2014/main" id="{6ADBB1A7-DCA8-4A3A-A813-875449F39D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3506" y="1981200"/>
            <a:ext cx="6536987" cy="2743200"/>
          </a:xfrm>
          <a:prstGeom prst="rect">
            <a:avLst/>
          </a:prstGeom>
        </p:spPr>
      </p:pic>
    </p:spTree>
    <p:extLst>
      <p:ext uri="{BB962C8B-B14F-4D97-AF65-F5344CB8AC3E}">
        <p14:creationId xmlns:p14="http://schemas.microsoft.com/office/powerpoint/2010/main" val="2885095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23A36E-D652-4796-9784-2B87388E68C0}"/>
              </a:ext>
            </a:extLst>
          </p:cNvPr>
          <p:cNvSpPr>
            <a:spLocks noGrp="1"/>
          </p:cNvSpPr>
          <p:nvPr>
            <p:ph type="sldNum" sz="quarter" idx="12"/>
          </p:nvPr>
        </p:nvSpPr>
        <p:spPr/>
        <p:txBody>
          <a:bodyPr/>
          <a:lstStyle/>
          <a:p>
            <a:fld id="{71A14D94-EA6D-4964-92BE-3D7D358FD7CC}" type="slidenum">
              <a:rPr lang="en-US" altLang="en-US" smtClean="0"/>
              <a:pPr/>
              <a:t>56</a:t>
            </a:fld>
            <a:endParaRPr lang="en-US" altLang="en-US"/>
          </a:p>
        </p:txBody>
      </p:sp>
      <p:pic>
        <p:nvPicPr>
          <p:cNvPr id="7" name="Picture 6">
            <a:extLst>
              <a:ext uri="{FF2B5EF4-FFF2-40B4-BE49-F238E27FC236}">
                <a16:creationId xmlns:a16="http://schemas.microsoft.com/office/drawing/2014/main" id="{29A7BA57-6672-4EB3-ADF9-EA97016C02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488" y="1837284"/>
            <a:ext cx="7557025" cy="3183433"/>
          </a:xfrm>
          <a:prstGeom prst="rect">
            <a:avLst/>
          </a:prstGeom>
        </p:spPr>
      </p:pic>
    </p:spTree>
    <p:extLst>
      <p:ext uri="{BB962C8B-B14F-4D97-AF65-F5344CB8AC3E}">
        <p14:creationId xmlns:p14="http://schemas.microsoft.com/office/powerpoint/2010/main" val="379906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AA5C-E72D-44C1-BEDE-85FC1B16F074}"/>
              </a:ext>
            </a:extLst>
          </p:cNvPr>
          <p:cNvSpPr>
            <a:spLocks noGrp="1"/>
          </p:cNvSpPr>
          <p:nvPr>
            <p:ph type="title"/>
          </p:nvPr>
        </p:nvSpPr>
        <p:spPr>
          <a:xfrm>
            <a:off x="628650" y="4100842"/>
            <a:ext cx="7886700" cy="1186519"/>
          </a:xfrm>
        </p:spPr>
        <p:txBody>
          <a:bodyPr>
            <a:normAutofit fontScale="90000"/>
          </a:bodyPr>
          <a:lstStyle/>
          <a:p>
            <a:r>
              <a:rPr lang="en-US" dirty="0">
                <a:solidFill>
                  <a:schemeClr val="bg1"/>
                </a:solidFill>
                <a:latin typeface="+mj-lt"/>
              </a:rPr>
              <a:t>U.S.</a:t>
            </a:r>
            <a:r>
              <a:rPr lang="en-US" baseline="0" dirty="0">
                <a:solidFill>
                  <a:schemeClr val="bg1"/>
                </a:solidFill>
                <a:latin typeface="+mj-lt"/>
              </a:rPr>
              <a:t> Small Business</a:t>
            </a:r>
            <a:br>
              <a:rPr lang="en-US" baseline="0" dirty="0">
                <a:solidFill>
                  <a:schemeClr val="bg1"/>
                </a:solidFill>
                <a:latin typeface="+mj-lt"/>
              </a:rPr>
            </a:br>
            <a:r>
              <a:rPr lang="en-US" baseline="0" dirty="0">
                <a:solidFill>
                  <a:schemeClr val="bg1"/>
                </a:solidFill>
                <a:latin typeface="+mj-lt"/>
              </a:rPr>
              <a:t>Administration</a:t>
            </a:r>
            <a:br>
              <a:rPr lang="en-US" baseline="0" dirty="0">
                <a:solidFill>
                  <a:schemeClr val="bg1"/>
                </a:solidFill>
                <a:latin typeface="+mj-lt"/>
              </a:rPr>
            </a:br>
            <a:r>
              <a:rPr lang="en-US" baseline="0" dirty="0">
                <a:solidFill>
                  <a:schemeClr val="bg1"/>
                </a:solidFill>
                <a:latin typeface="+mj-lt"/>
              </a:rPr>
              <a:t>Emphasis on Sole Proprietor Business</a:t>
            </a:r>
            <a:endParaRPr lang="en-US" dirty="0">
              <a:solidFill>
                <a:schemeClr val="bg1"/>
              </a:solidFill>
              <a:latin typeface="+mj-lt"/>
            </a:endParaRPr>
          </a:p>
        </p:txBody>
      </p:sp>
    </p:spTree>
    <p:extLst>
      <p:ext uri="{BB962C8B-B14F-4D97-AF65-F5344CB8AC3E}">
        <p14:creationId xmlns:p14="http://schemas.microsoft.com/office/powerpoint/2010/main" val="110567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6</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dirty="0">
                <a:solidFill>
                  <a:srgbClr val="0000FF"/>
                </a:solidFill>
                <a:latin typeface="Source Sans Pro" panose="020B0503030403020204" pitchFamily="34" charset="0"/>
                <a:ea typeface="Source Sans Pro" panose="020B0503030403020204" pitchFamily="34" charset="0"/>
                <a:hlinkClick r:id="rId4"/>
              </a:rPr>
              <a:t>www.sba.gov</a:t>
            </a:r>
            <a:r>
              <a:rPr lang="en-US" u="sng" dirty="0">
                <a:solidFill>
                  <a:srgbClr val="0000FF"/>
                </a:solidFill>
                <a:latin typeface="Source Sans Pro" panose="020B0503030403020204" pitchFamily="34" charset="0"/>
                <a:ea typeface="Source Sans Pro" panose="020B0503030403020204" pitchFamily="34" charset="0"/>
              </a:rPr>
              <a:t>/disaster</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9</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3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4B7373CBDA174985820DB4E6C453EA" ma:contentTypeVersion="11" ma:contentTypeDescription="Create a new document." ma:contentTypeScope="" ma:versionID="c59ddef94d745a59f09b95fbcca4192d">
  <xsd:schema xmlns:xsd="http://www.w3.org/2001/XMLSchema" xmlns:xs="http://www.w3.org/2001/XMLSchema" xmlns:p="http://schemas.microsoft.com/office/2006/metadata/properties" xmlns:ns3="6e473612-347e-4729-96e1-aa1ee0e73f00" xmlns:ns4="cfdb57ce-ac9c-46d1-966b-8894d2883823" targetNamespace="http://schemas.microsoft.com/office/2006/metadata/properties" ma:root="true" ma:fieldsID="9e1f1f8bfb3f886a33a4560fe0025515" ns3:_="" ns4:_="">
    <xsd:import namespace="6e473612-347e-4729-96e1-aa1ee0e73f00"/>
    <xsd:import namespace="cfdb57ce-ac9c-46d1-966b-8894d28838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3612-347e-4729-96e1-aa1ee0e73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b57ce-ac9c-46d1-966b-8894d28838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2.xml><?xml version="1.0" encoding="utf-8"?>
<ds:datastoreItem xmlns:ds="http://schemas.openxmlformats.org/officeDocument/2006/customXml" ds:itemID="{4948D261-8E10-4FA6-B854-77B68838661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e473612-347e-4729-96e1-aa1ee0e73f00"/>
    <ds:schemaRef ds:uri="http://purl.org/dc/elements/1.1/"/>
    <ds:schemaRef ds:uri="cfdb57ce-ac9c-46d1-966b-8894d2883823"/>
    <ds:schemaRef ds:uri="http://www.w3.org/XML/1998/namespace"/>
  </ds:schemaRefs>
</ds:datastoreItem>
</file>

<file path=customXml/itemProps3.xml><?xml version="1.0" encoding="utf-8"?>
<ds:datastoreItem xmlns:ds="http://schemas.openxmlformats.org/officeDocument/2006/customXml" ds:itemID="{6A48096E-EEB2-4059-9003-4DA43E573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73612-347e-4729-96e1-aa1ee0e73f00"/>
    <ds:schemaRef ds:uri="cfdb57ce-ac9c-46d1-966b-8894d2883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1972</TotalTime>
  <Words>3614</Words>
  <Application>Microsoft Office PowerPoint</Application>
  <PresentationFormat>On-screen Show (4:3)</PresentationFormat>
  <Paragraphs>367</Paragraphs>
  <Slides>57</Slides>
  <Notes>42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57</vt:i4>
      </vt:variant>
    </vt:vector>
  </HeadingPairs>
  <TitlesOfParts>
    <vt:vector size="69" baseType="lpstr">
      <vt:lpstr>Arial</vt:lpstr>
      <vt:lpstr>Arial Narrow</vt:lpstr>
      <vt:lpstr>Calibri</vt:lpstr>
      <vt:lpstr>Calibri Light</vt:lpstr>
      <vt:lpstr>Source Sans Pro</vt:lpstr>
      <vt:lpstr>Wingdings</vt:lpstr>
      <vt:lpstr>1_default</vt:lpstr>
      <vt:lpstr>Office Theme</vt:lpstr>
      <vt:lpstr>Custom Design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Ineligible Entities</vt:lpstr>
      <vt:lpstr>How to Apply</vt:lpstr>
      <vt:lpstr>Submit Your Application  As Soon As Possible</vt:lpstr>
      <vt:lpstr>Disaster Loan Application Portal (DLAP)</vt:lpstr>
      <vt:lpstr>Register</vt:lpstr>
      <vt:lpstr>Complete Registration Information</vt:lpstr>
      <vt:lpstr>Apply Online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Business Losses</vt:lpstr>
      <vt:lpstr>Home/Personal Losses</vt:lpstr>
      <vt:lpstr>Declaration Selection</vt:lpstr>
      <vt:lpstr>Certification and Executive Order</vt:lpstr>
      <vt:lpstr>Filing Requirements</vt:lpstr>
      <vt:lpstr>Completing Form 5C - Sole Proprietor Loan Application  </vt:lpstr>
      <vt:lpstr>Form 5C continued - Damaged Property Information</vt:lpstr>
      <vt:lpstr>Form 5C continued -Debts and Assets Information</vt:lpstr>
      <vt:lpstr>Form 5C continued - Disclosure Statements</vt:lpstr>
      <vt:lpstr>Form 5C continued - Consent and Additional Comments</vt:lpstr>
      <vt:lpstr>Form 5C continued - Affiliated Businesses</vt:lpstr>
      <vt:lpstr>Completing IRS Form 4506-T</vt:lpstr>
      <vt:lpstr>Request for Transcript of Tax Return</vt:lpstr>
      <vt:lpstr>Request for Transcript of Tax Return - Download / Upload</vt:lpstr>
      <vt:lpstr>Request for Transcript of Tax Return - Download / Upload</vt:lpstr>
      <vt:lpstr>Filing Requirements</vt:lpstr>
      <vt:lpstr>Submit Application</vt:lpstr>
      <vt:lpstr>Application Submission Confirmation</vt:lpstr>
      <vt:lpstr>Message Center</vt:lpstr>
      <vt:lpstr>Home Page </vt:lpstr>
      <vt:lpstr>Application Status</vt:lpstr>
      <vt:lpstr>Special Note</vt:lpstr>
      <vt:lpstr>Example of Sole Proprietorship Business /What is needed?</vt:lpstr>
      <vt:lpstr>PowerPoint Presentation</vt:lpstr>
      <vt:lpstr>PowerPoint Presentation</vt:lpstr>
      <vt:lpstr>U.S. Small Business Administration Emphasis on Sole Proprietor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Shenandoah Chamber</cp:lastModifiedBy>
  <cp:revision>40</cp:revision>
  <cp:lastPrinted>2020-03-18T20:41:49Z</cp:lastPrinted>
  <dcterms:created xsi:type="dcterms:W3CDTF">2020-01-28T16:09:13Z</dcterms:created>
  <dcterms:modified xsi:type="dcterms:W3CDTF">2020-03-20T15:02:13Z</dcterms:modified>
</cp:coreProperties>
</file>