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56" r:id="rId3"/>
    <p:sldId id="257" r:id="rId4"/>
    <p:sldId id="258" r:id="rId5"/>
    <p:sldId id="259" r:id="rId6"/>
    <p:sldId id="260" r:id="rId7"/>
    <p:sldId id="265" r:id="rId8"/>
    <p:sldId id="266" r:id="rId9"/>
    <p:sldId id="309" r:id="rId10"/>
    <p:sldId id="310"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1" d="100"/>
          <a:sy n="71"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C62E9-97D5-4585-BB38-6F92C072347E}"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B203F-CAA9-45B1-B112-7962CB5A2500}" type="slidenum">
              <a:rPr lang="en-US" smtClean="0"/>
              <a:t>‹#›</a:t>
            </a:fld>
            <a:endParaRPr lang="en-US"/>
          </a:p>
        </p:txBody>
      </p:sp>
    </p:spTree>
    <p:extLst>
      <p:ext uri="{BB962C8B-B14F-4D97-AF65-F5344CB8AC3E}">
        <p14:creationId xmlns:p14="http://schemas.microsoft.com/office/powerpoint/2010/main" val="36869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9bfa2d0d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Live demo</a:t>
            </a:r>
            <a:endParaRPr dirty="0"/>
          </a:p>
        </p:txBody>
      </p:sp>
      <p:sp>
        <p:nvSpPr>
          <p:cNvPr id="118" name="Google Shape;118;g739bfa2d0d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9bfa2d0d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739bfa2d0d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590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9bfa2d0d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739bfa2d0d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19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309-5D7E-4E53-81BD-5281710E0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5ED1AF-D1E1-46CA-A7E0-BB89B67C2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B5FFFE-3682-4B4B-92BA-6D8F7A66A025}"/>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E5CEA284-041D-416B-B865-CBE6D61CB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136D3-2921-40A0-8D6D-46A8754FA7BA}"/>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346392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1295-4B76-4433-811E-84672A828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B62407-2DBD-4602-8063-7809E2A10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3E595-7519-4A35-9246-5DF9DEAE3981}"/>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8B5D776A-9140-4B22-B252-C5910057A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C33FB-515B-4FE6-829B-1BC6A64A8F7A}"/>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182062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C5035-C888-4B70-BE13-A3DC4CC1BE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3F9C1D-23A5-4DD5-AA28-9D40C431E6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0FF6A-3EAD-4F1D-84EB-22D1983244FB}"/>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E23BF05D-B24C-4EFC-A11C-330A345BA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F5113-341E-4390-A2B7-F765E6B10647}"/>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264154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838200" y="1825625"/>
            <a:ext cx="10515600" cy="344085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202223"/>
              </a:buClr>
              <a:buSzPts val="1800"/>
              <a:buChar char="•"/>
              <a:defRPr/>
            </a:lvl1pPr>
            <a:lvl2pPr marL="914400" lvl="1" indent="-342900" algn="l">
              <a:lnSpc>
                <a:spcPct val="90000"/>
              </a:lnSpc>
              <a:spcBef>
                <a:spcPts val="500"/>
              </a:spcBef>
              <a:spcAft>
                <a:spcPts val="0"/>
              </a:spcAft>
              <a:buClr>
                <a:srgbClr val="202223"/>
              </a:buClr>
              <a:buSzPts val="1800"/>
              <a:buChar char="•"/>
              <a:defRPr/>
            </a:lvl2pPr>
            <a:lvl3pPr marL="1371600" lvl="2" indent="-342900" algn="l">
              <a:lnSpc>
                <a:spcPct val="90000"/>
              </a:lnSpc>
              <a:spcBef>
                <a:spcPts val="500"/>
              </a:spcBef>
              <a:spcAft>
                <a:spcPts val="0"/>
              </a:spcAft>
              <a:buClr>
                <a:srgbClr val="202223"/>
              </a:buClr>
              <a:buSzPts val="1800"/>
              <a:buChar char="•"/>
              <a:defRPr/>
            </a:lvl3pPr>
            <a:lvl4pPr marL="1828800" lvl="3" indent="-342900" algn="l">
              <a:lnSpc>
                <a:spcPct val="90000"/>
              </a:lnSpc>
              <a:spcBef>
                <a:spcPts val="500"/>
              </a:spcBef>
              <a:spcAft>
                <a:spcPts val="0"/>
              </a:spcAft>
              <a:buClr>
                <a:srgbClr val="202223"/>
              </a:buClr>
              <a:buSzPts val="1800"/>
              <a:buChar char="•"/>
              <a:defRPr/>
            </a:lvl4pPr>
            <a:lvl5pPr marL="2286000" lvl="4" indent="-342900" algn="l">
              <a:lnSpc>
                <a:spcPct val="90000"/>
              </a:lnSpc>
              <a:spcBef>
                <a:spcPts val="500"/>
              </a:spcBef>
              <a:spcAft>
                <a:spcPts val="0"/>
              </a:spcAft>
              <a:buClr>
                <a:srgbClr val="20222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827667" y="427382"/>
            <a:ext cx="9733230" cy="12923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8080"/>
              </a:buClr>
              <a:buSzPts val="2800"/>
              <a:buFont typeface="Calibri"/>
              <a:buNone/>
              <a:defRPr sz="2800" b="0" i="0" u="none" strike="noStrike" cap="none">
                <a:solidFill>
                  <a:srgbClr val="00808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 name="Google Shape;24;p3"/>
          <p:cNvPicPr preferRelativeResize="0"/>
          <p:nvPr/>
        </p:nvPicPr>
        <p:blipFill rotWithShape="1">
          <a:blip r:embed="rId2">
            <a:alphaModFix/>
          </a:blip>
          <a:srcRect/>
          <a:stretch/>
        </p:blipFill>
        <p:spPr>
          <a:xfrm>
            <a:off x="9641663" y="613766"/>
            <a:ext cx="1838468" cy="524940"/>
          </a:xfrm>
          <a:prstGeom prst="rect">
            <a:avLst/>
          </a:prstGeom>
          <a:noFill/>
          <a:ln>
            <a:noFill/>
          </a:ln>
        </p:spPr>
      </p:pic>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www.pbmares.com   |   </a:t>
            </a:r>
            <a:fld id="{00000000-1234-1234-1234-123412341234}" type="slidenum">
              <a:rPr lang="en-US"/>
              <a:t>‹#›</a:t>
            </a:fld>
            <a:endParaRPr/>
          </a:p>
        </p:txBody>
      </p:sp>
    </p:spTree>
    <p:extLst>
      <p:ext uri="{BB962C8B-B14F-4D97-AF65-F5344CB8AC3E}">
        <p14:creationId xmlns:p14="http://schemas.microsoft.com/office/powerpoint/2010/main" val="179330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56A4-AA0E-431F-862A-F20095F28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ACBF4-AC98-41ED-B7C9-199E47050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1865D-E447-41F4-A44C-4E5FEBE503E7}"/>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7DE215DC-54CB-404D-ABD0-75828EFD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1902F-73BF-497B-B26F-ACE332BB21F9}"/>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218038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6616-16DD-43D1-A281-B3EFB3B24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02558-5166-4FBA-96FD-DEE39AC2C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BD6DA-9407-45D2-BE8C-979266F6C7B9}"/>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6E1B772C-FC6C-4AE8-9A0F-EE2472189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16A8-BE98-494A-AD70-1F13B40100CD}"/>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37507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9D71-A6E3-4AAD-A7DF-6F62D3C3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E62D3-FA90-48C2-9971-F9C5689302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FEFAA-6E27-4E05-A487-F410DA8D20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0FD29-CCFC-45CA-9370-63A48D1BDC14}"/>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6" name="Footer Placeholder 5">
            <a:extLst>
              <a:ext uri="{FF2B5EF4-FFF2-40B4-BE49-F238E27FC236}">
                <a16:creationId xmlns:a16="http://schemas.microsoft.com/office/drawing/2014/main" id="{A9180230-84F4-44CF-987A-EA0C8FF9D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1A684-D443-469A-9523-910B1B24101A}"/>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15480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C559-5D94-4F8E-B3CF-CE1074E4C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B005D-9CA7-4790-B3D9-D222C8243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15591-6247-48B0-BA31-4EADAD37F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7DA3BC-69F2-4A34-9762-866599A23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98632-87DE-4628-88EB-A8E367A350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C375D-64EA-44F4-9953-1F3EE566F833}"/>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8" name="Footer Placeholder 7">
            <a:extLst>
              <a:ext uri="{FF2B5EF4-FFF2-40B4-BE49-F238E27FC236}">
                <a16:creationId xmlns:a16="http://schemas.microsoft.com/office/drawing/2014/main" id="{A04468A6-5233-4785-8535-24970F875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F84A1-08D0-4BB9-A45E-2D6176D19E74}"/>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213517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120E-56C4-4D59-A5C5-6B9060AD3D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4D92A-CB04-4F63-9662-A7052F83D0A3}"/>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4" name="Footer Placeholder 3">
            <a:extLst>
              <a:ext uri="{FF2B5EF4-FFF2-40B4-BE49-F238E27FC236}">
                <a16:creationId xmlns:a16="http://schemas.microsoft.com/office/drawing/2014/main" id="{07235525-FB62-4A5D-A48A-72BB6A600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6B324-43B8-4ABE-97E3-88D6BB514801}"/>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201447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9473-001A-4724-B5DC-62E9E5EBC9AC}"/>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3" name="Footer Placeholder 2">
            <a:extLst>
              <a:ext uri="{FF2B5EF4-FFF2-40B4-BE49-F238E27FC236}">
                <a16:creationId xmlns:a16="http://schemas.microsoft.com/office/drawing/2014/main" id="{FE23E005-BA31-4DDE-83F5-A147A71652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4007B-6820-4635-9D8E-B3A90E4BB09C}"/>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205049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6E1F-AB8E-40B1-A332-A9E8DEF96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FAD87-18CC-43A9-9EDE-AC4572981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849BA8-7FB8-4AFA-B370-14D964B46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B9176-4C51-431F-BC49-5CF83E016C5B}"/>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6" name="Footer Placeholder 5">
            <a:extLst>
              <a:ext uri="{FF2B5EF4-FFF2-40B4-BE49-F238E27FC236}">
                <a16:creationId xmlns:a16="http://schemas.microsoft.com/office/drawing/2014/main" id="{015BF4C6-5B18-4D3C-9219-87F834C4C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21C58-7B95-46E3-BAB6-E713090D456A}"/>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341928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DCE9-2613-4E08-BA0C-6BD5EE608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C0CC8-99F5-4B2A-A8A7-E994E9C21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D7ABC6-79D4-475B-85E4-F1809A325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E757B-8564-4560-B054-ABE53EED3135}"/>
              </a:ext>
            </a:extLst>
          </p:cNvPr>
          <p:cNvSpPr>
            <a:spLocks noGrp="1"/>
          </p:cNvSpPr>
          <p:nvPr>
            <p:ph type="dt" sz="half" idx="10"/>
          </p:nvPr>
        </p:nvSpPr>
        <p:spPr/>
        <p:txBody>
          <a:bodyPr/>
          <a:lstStyle/>
          <a:p>
            <a:fld id="{7AA809D1-F786-4B86-BA13-3A94EEEBB5DD}" type="datetimeFigureOut">
              <a:rPr lang="en-US" smtClean="0"/>
              <a:t>5/14/2020</a:t>
            </a:fld>
            <a:endParaRPr lang="en-US"/>
          </a:p>
        </p:txBody>
      </p:sp>
      <p:sp>
        <p:nvSpPr>
          <p:cNvPr id="6" name="Footer Placeholder 5">
            <a:extLst>
              <a:ext uri="{FF2B5EF4-FFF2-40B4-BE49-F238E27FC236}">
                <a16:creationId xmlns:a16="http://schemas.microsoft.com/office/drawing/2014/main" id="{37F07DC5-8346-4C18-A9C2-51E654574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48FC-7341-4786-967F-AD69C8BC1B36}"/>
              </a:ext>
            </a:extLst>
          </p:cNvPr>
          <p:cNvSpPr>
            <a:spLocks noGrp="1"/>
          </p:cNvSpPr>
          <p:nvPr>
            <p:ph type="sldNum" sz="quarter" idx="12"/>
          </p:nvPr>
        </p:nvSpPr>
        <p:spPr/>
        <p:txBody>
          <a:bodyPr/>
          <a:lstStyle/>
          <a:p>
            <a:fld id="{03C9E05F-5139-46CA-92DD-6A8C4CB86138}" type="slidenum">
              <a:rPr lang="en-US" smtClean="0"/>
              <a:t>‹#›</a:t>
            </a:fld>
            <a:endParaRPr lang="en-US"/>
          </a:p>
        </p:txBody>
      </p:sp>
    </p:spTree>
    <p:extLst>
      <p:ext uri="{BB962C8B-B14F-4D97-AF65-F5344CB8AC3E}">
        <p14:creationId xmlns:p14="http://schemas.microsoft.com/office/powerpoint/2010/main" val="44956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F3B8D-4C4C-4A24-8432-7F7FA0106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EECF99-EE8B-4A0D-842B-72DABD504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0CD0B-447B-45A3-A35C-87F00F7F6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809D1-F786-4B86-BA13-3A94EEEBB5DD}" type="datetimeFigureOut">
              <a:rPr lang="en-US" smtClean="0"/>
              <a:t>5/14/2020</a:t>
            </a:fld>
            <a:endParaRPr lang="en-US"/>
          </a:p>
        </p:txBody>
      </p:sp>
      <p:sp>
        <p:nvSpPr>
          <p:cNvPr id="5" name="Footer Placeholder 4">
            <a:extLst>
              <a:ext uri="{FF2B5EF4-FFF2-40B4-BE49-F238E27FC236}">
                <a16:creationId xmlns:a16="http://schemas.microsoft.com/office/drawing/2014/main" id="{25365524-F8EB-47E4-955F-DB382D537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6604E-FC63-4B4B-927B-E44A2DAB6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E05F-5139-46CA-92DD-6A8C4CB86138}" type="slidenum">
              <a:rPr lang="en-US" smtClean="0"/>
              <a:t>‹#›</a:t>
            </a:fld>
            <a:endParaRPr lang="en-US"/>
          </a:p>
        </p:txBody>
      </p:sp>
    </p:spTree>
    <p:extLst>
      <p:ext uri="{BB962C8B-B14F-4D97-AF65-F5344CB8AC3E}">
        <p14:creationId xmlns:p14="http://schemas.microsoft.com/office/powerpoint/2010/main" val="341851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tracy@lexrockchamber.com" TargetMode="External"/><Relationship Id="rId3" Type="http://schemas.openxmlformats.org/officeDocument/2006/relationships/hyperlink" Target="mailto:jadams@wawlaw.com" TargetMode="External"/><Relationship Id="rId7" Type="http://schemas.openxmlformats.org/officeDocument/2006/relationships/hyperlink" Target="mailto:courtney@augustava.com" TargetMode="External"/><Relationship Id="rId2" Type="http://schemas.openxmlformats.org/officeDocument/2006/relationships/hyperlink" Target="mailto:cpw@fplegal.com" TargetMode="External"/><Relationship Id="rId1" Type="http://schemas.openxmlformats.org/officeDocument/2006/relationships/slideLayout" Target="../slideLayouts/slideLayout2.xml"/><Relationship Id="rId6" Type="http://schemas.openxmlformats.org/officeDocument/2006/relationships/hyperlink" Target="mailto:frank@hrchamber.org" TargetMode="External"/><Relationship Id="rId5" Type="http://schemas.openxmlformats.org/officeDocument/2006/relationships/hyperlink" Target="mailto:dhess@pbmareswealth.com" TargetMode="External"/><Relationship Id="rId10" Type="http://schemas.openxmlformats.org/officeDocument/2006/relationships/hyperlink" Target="mailto:swartznj@jmu.edu" TargetMode="External"/><Relationship Id="rId4" Type="http://schemas.openxmlformats.org/officeDocument/2006/relationships/hyperlink" Target="mailto:kjohnson@pbmareswealth.com" TargetMode="External"/><Relationship Id="rId9" Type="http://schemas.openxmlformats.org/officeDocument/2006/relationships/hyperlink" Target="mailto:director@shenandoahcountychamb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cpw@fpleg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jadams@wawlaw.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hess@pbmareswealth.com" TargetMode="External"/><Relationship Id="rId2" Type="http://schemas.openxmlformats.org/officeDocument/2006/relationships/hyperlink" Target="mailto:kjohnson@pbmareswealth.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C7A5-40D5-4570-8864-D8245C08FDBE}"/>
              </a:ext>
            </a:extLst>
          </p:cNvPr>
          <p:cNvSpPr>
            <a:spLocks noGrp="1"/>
          </p:cNvSpPr>
          <p:nvPr>
            <p:ph type="title"/>
          </p:nvPr>
        </p:nvSpPr>
        <p:spPr>
          <a:xfrm>
            <a:off x="723900" y="946150"/>
            <a:ext cx="10515600" cy="2263775"/>
          </a:xfrm>
        </p:spPr>
        <p:txBody>
          <a:bodyPr>
            <a:normAutofit/>
          </a:bodyPr>
          <a:lstStyle/>
          <a:p>
            <a:pPr algn="ctr"/>
            <a:r>
              <a:rPr lang="en-US" dirty="0">
                <a:solidFill>
                  <a:schemeClr val="accent1">
                    <a:lumMod val="75000"/>
                  </a:schemeClr>
                </a:solidFill>
                <a:latin typeface="+mn-lt"/>
              </a:rPr>
              <a:t>A Presentation for the Shenandoah Valley Chamber of Commerce</a:t>
            </a:r>
            <a:br>
              <a:rPr lang="en-US" dirty="0">
                <a:latin typeface="+mn-lt"/>
              </a:rPr>
            </a:br>
            <a:r>
              <a:rPr lang="en-US" dirty="0">
                <a:solidFill>
                  <a:schemeClr val="accent1">
                    <a:lumMod val="75000"/>
                  </a:schemeClr>
                </a:solidFill>
                <a:latin typeface="+mn-lt"/>
              </a:rPr>
              <a:t>~</a:t>
            </a:r>
          </a:p>
        </p:txBody>
      </p:sp>
      <p:sp>
        <p:nvSpPr>
          <p:cNvPr id="4" name="Title 1">
            <a:extLst>
              <a:ext uri="{FF2B5EF4-FFF2-40B4-BE49-F238E27FC236}">
                <a16:creationId xmlns:a16="http://schemas.microsoft.com/office/drawing/2014/main" id="{F66607BD-0138-4FCF-8554-E2F407AD023F}"/>
              </a:ext>
            </a:extLst>
          </p:cNvPr>
          <p:cNvSpPr txBox="1">
            <a:spLocks/>
          </p:cNvSpPr>
          <p:nvPr/>
        </p:nvSpPr>
        <p:spPr>
          <a:xfrm>
            <a:off x="723900" y="2870200"/>
            <a:ext cx="10515600" cy="2263775"/>
          </a:xfrm>
          <a:prstGeom prst="rect">
            <a:avLst/>
          </a:prstGeom>
          <a:ln>
            <a:solidFill>
              <a:schemeClr val="accent2">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i="1" dirty="0">
                <a:solidFill>
                  <a:schemeClr val="accent2">
                    <a:lumMod val="75000"/>
                  </a:schemeClr>
                </a:solidFill>
                <a:latin typeface="+mn-lt"/>
              </a:rPr>
              <a:t>The Challenges of Re-Opening the Economy,</a:t>
            </a:r>
          </a:p>
          <a:p>
            <a:pPr algn="ctr"/>
            <a:r>
              <a:rPr lang="en-US" i="1" dirty="0">
                <a:solidFill>
                  <a:schemeClr val="accent2">
                    <a:lumMod val="75000"/>
                  </a:schemeClr>
                </a:solidFill>
                <a:latin typeface="+mn-lt"/>
              </a:rPr>
              <a:t>One Business at a Time</a:t>
            </a:r>
          </a:p>
        </p:txBody>
      </p:sp>
    </p:spTree>
    <p:extLst>
      <p:ext uri="{BB962C8B-B14F-4D97-AF65-F5344CB8AC3E}">
        <p14:creationId xmlns:p14="http://schemas.microsoft.com/office/powerpoint/2010/main" val="257198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7"/>
          <p:cNvGrpSpPr/>
          <p:nvPr/>
        </p:nvGrpSpPr>
        <p:grpSpPr>
          <a:xfrm>
            <a:off x="-2289892" y="1605699"/>
            <a:ext cx="6404906" cy="493200"/>
            <a:chOff x="-2289892" y="1605699"/>
            <a:chExt cx="6404906" cy="493200"/>
          </a:xfrm>
        </p:grpSpPr>
        <p:sp>
          <p:nvSpPr>
            <p:cNvPr id="121" name="Google Shape;121;p17"/>
            <p:cNvSpPr/>
            <p:nvPr/>
          </p:nvSpPr>
          <p:spPr>
            <a:xfrm>
              <a:off x="-2289892" y="1605699"/>
              <a:ext cx="2995800" cy="493200"/>
            </a:xfrm>
            <a:prstGeom prst="parallelogram">
              <a:avLst>
                <a:gd name="adj" fmla="val 25000"/>
              </a:avLst>
            </a:prstGeom>
            <a:solidFill>
              <a:srgbClr val="AD4F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a:off x="539591" y="1605699"/>
              <a:ext cx="2185800" cy="493200"/>
            </a:xfrm>
            <a:prstGeom prst="parallelogram">
              <a:avLst>
                <a:gd name="adj" fmla="val 25000"/>
              </a:avLst>
            </a:prstGeom>
            <a:solidFill>
              <a:srgbClr val="CE7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p:nvPr/>
          </p:nvSpPr>
          <p:spPr>
            <a:xfrm>
              <a:off x="874414" y="1624938"/>
              <a:ext cx="3240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sp>
        <p:nvSpPr>
          <p:cNvPr id="124" name="Google Shape;12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25" name="Google Shape;125;p17"/>
          <p:cNvPicPr preferRelativeResize="0"/>
          <p:nvPr/>
        </p:nvPicPr>
        <p:blipFill rotWithShape="1">
          <a:blip r:embed="rId3">
            <a:alphaModFix/>
          </a:blip>
          <a:srcRect/>
          <a:stretch/>
        </p:blipFill>
        <p:spPr>
          <a:xfrm>
            <a:off x="9641663" y="613766"/>
            <a:ext cx="1838468" cy="524940"/>
          </a:xfrm>
          <a:prstGeom prst="rect">
            <a:avLst/>
          </a:prstGeom>
          <a:noFill/>
          <a:ln>
            <a:noFill/>
          </a:ln>
        </p:spPr>
      </p:pic>
      <p:sp>
        <p:nvSpPr>
          <p:cNvPr id="129" name="Google Shape;129;p17"/>
          <p:cNvSpPr txBox="1"/>
          <p:nvPr/>
        </p:nvSpPr>
        <p:spPr>
          <a:xfrm>
            <a:off x="9641663" y="6408264"/>
            <a:ext cx="216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0" name="Google Shape;130;p17"/>
          <p:cNvSpPr txBox="1"/>
          <p:nvPr/>
        </p:nvSpPr>
        <p:spPr>
          <a:xfrm>
            <a:off x="633600" y="613775"/>
            <a:ext cx="11297700" cy="646200"/>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US" sz="3600" b="1" spc="-100" dirty="0">
                <a:solidFill>
                  <a:srgbClr val="00788A"/>
                </a:solidFill>
                <a:latin typeface="Calibri"/>
                <a:ea typeface="Calibri"/>
                <a:cs typeface="Calibri"/>
                <a:sym typeface="Calibri"/>
              </a:rPr>
              <a:t>Additional Relief Options</a:t>
            </a:r>
            <a:endParaRPr lang="en-US" sz="3600" spc="-100" dirty="0">
              <a:solidFill>
                <a:srgbClr val="00788A"/>
              </a:solidFill>
              <a:latin typeface="Calibri"/>
              <a:ea typeface="Calibri"/>
              <a:cs typeface="Calibri"/>
              <a:sym typeface="Calibri"/>
            </a:endParaRPr>
          </a:p>
        </p:txBody>
      </p:sp>
      <p:sp>
        <p:nvSpPr>
          <p:cNvPr id="10" name="Text Placeholder 1"/>
          <p:cNvSpPr>
            <a:spLocks noGrp="1"/>
          </p:cNvSpPr>
          <p:nvPr>
            <p:ph type="body" idx="1"/>
          </p:nvPr>
        </p:nvSpPr>
        <p:spPr>
          <a:xfrm>
            <a:off x="838200" y="2452711"/>
            <a:ext cx="10515600" cy="3440856"/>
          </a:xfrm>
        </p:spPr>
        <p:txBody>
          <a:bodyPr/>
          <a:lstStyle/>
          <a:p>
            <a:pPr lvl="0"/>
            <a:r>
              <a:rPr lang="en-US" sz="2000" dirty="0"/>
              <a:t>Negotiating current credit facility terms (defer payments, interest-only, etc.)</a:t>
            </a:r>
          </a:p>
          <a:p>
            <a:pPr lvl="0"/>
            <a:r>
              <a:rPr lang="en-US" sz="2000" dirty="0"/>
              <a:t>Look into opening a line of credit or drawing on a current one</a:t>
            </a:r>
          </a:p>
          <a:p>
            <a:pPr lvl="0"/>
            <a:r>
              <a:rPr lang="en-US" sz="2000" dirty="0"/>
              <a:t>EIDL (US Agricultural Businesses only)</a:t>
            </a:r>
          </a:p>
          <a:p>
            <a:pPr lvl="0"/>
            <a:r>
              <a:rPr lang="en-US" sz="2000" dirty="0"/>
              <a:t>Main Street Lending Program</a:t>
            </a:r>
          </a:p>
          <a:p>
            <a:pPr lvl="0"/>
            <a:r>
              <a:rPr lang="en-US" sz="2000" dirty="0"/>
              <a:t>Employee Retention Credit</a:t>
            </a:r>
          </a:p>
          <a:p>
            <a:pPr lvl="0"/>
            <a:r>
              <a:rPr lang="en-US" sz="2000" dirty="0"/>
              <a:t>Deferral of payroll taxes</a:t>
            </a:r>
            <a:endParaRPr lang="en-US" dirty="0"/>
          </a:p>
        </p:txBody>
      </p:sp>
    </p:spTree>
    <p:extLst>
      <p:ext uri="{BB962C8B-B14F-4D97-AF65-F5344CB8AC3E}">
        <p14:creationId xmlns:p14="http://schemas.microsoft.com/office/powerpoint/2010/main" val="318708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DA50-5E18-43DD-985A-EE7E3C36DC21}"/>
              </a:ext>
            </a:extLst>
          </p:cNvPr>
          <p:cNvSpPr>
            <a:spLocks noGrp="1"/>
          </p:cNvSpPr>
          <p:nvPr>
            <p:ph type="title"/>
          </p:nvPr>
        </p:nvSpPr>
        <p:spPr>
          <a:xfrm>
            <a:off x="0" y="0"/>
            <a:ext cx="12192000" cy="6857999"/>
          </a:xfrm>
          <a:solidFill>
            <a:schemeClr val="accent1">
              <a:lumMod val="40000"/>
              <a:lumOff val="60000"/>
            </a:schemeClr>
          </a:solidFill>
        </p:spPr>
        <p:txBody>
          <a:bodyPr>
            <a:normAutofit/>
          </a:bodyPr>
          <a:lstStyle/>
          <a:p>
            <a:pPr algn="ctr"/>
            <a:r>
              <a:rPr lang="en-US" sz="9600" dirty="0">
                <a:solidFill>
                  <a:schemeClr val="accent1">
                    <a:lumMod val="75000"/>
                  </a:schemeClr>
                </a:solidFill>
                <a:latin typeface="Adobe Song Std L" panose="02020300000000000000" pitchFamily="18" charset="-128"/>
                <a:ea typeface="Adobe Song Std L" panose="02020300000000000000" pitchFamily="18" charset="-128"/>
              </a:rPr>
              <a:t>Thank you for join </a:t>
            </a:r>
            <a:br>
              <a:rPr lang="en-US" sz="9600" dirty="0">
                <a:solidFill>
                  <a:schemeClr val="accent1">
                    <a:lumMod val="75000"/>
                  </a:schemeClr>
                </a:solidFill>
                <a:latin typeface="Adobe Song Std L" panose="02020300000000000000" pitchFamily="18" charset="-128"/>
                <a:ea typeface="Adobe Song Std L" panose="02020300000000000000" pitchFamily="18" charset="-128"/>
              </a:rPr>
            </a:br>
            <a:r>
              <a:rPr lang="en-US" sz="9600" dirty="0">
                <a:solidFill>
                  <a:schemeClr val="accent1">
                    <a:lumMod val="75000"/>
                  </a:schemeClr>
                </a:solidFill>
                <a:latin typeface="Adobe Song Std L" panose="02020300000000000000" pitchFamily="18" charset="-128"/>
                <a:ea typeface="Adobe Song Std L" panose="02020300000000000000" pitchFamily="18" charset="-128"/>
              </a:rPr>
              <a:t>us today</a:t>
            </a:r>
          </a:p>
        </p:txBody>
      </p:sp>
    </p:spTree>
    <p:extLst>
      <p:ext uri="{BB962C8B-B14F-4D97-AF65-F5344CB8AC3E}">
        <p14:creationId xmlns:p14="http://schemas.microsoft.com/office/powerpoint/2010/main" val="252896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B0D2-4E9C-481F-AC0A-9B2981C55276}"/>
              </a:ext>
            </a:extLst>
          </p:cNvPr>
          <p:cNvSpPr>
            <a:spLocks noGrp="1"/>
          </p:cNvSpPr>
          <p:nvPr>
            <p:ph type="title"/>
          </p:nvPr>
        </p:nvSpPr>
        <p:spPr>
          <a:xfrm>
            <a:off x="838200" y="365126"/>
            <a:ext cx="10515600" cy="482600"/>
          </a:xfrm>
          <a:solidFill>
            <a:schemeClr val="accent1">
              <a:lumMod val="40000"/>
              <a:lumOff val="60000"/>
            </a:schemeClr>
          </a:solidFill>
          <a:ln>
            <a:solidFill>
              <a:schemeClr val="accent1">
                <a:lumMod val="40000"/>
                <a:lumOff val="60000"/>
              </a:schemeClr>
            </a:solidFill>
          </a:ln>
        </p:spPr>
        <p:txBody>
          <a:bodyPr>
            <a:normAutofit fontScale="90000"/>
          </a:bodyPr>
          <a:lstStyle/>
          <a:p>
            <a:pPr algn="ctr"/>
            <a:r>
              <a:rPr lang="en-US" dirty="0"/>
              <a:t>Contact Information</a:t>
            </a:r>
          </a:p>
        </p:txBody>
      </p:sp>
      <p:sp>
        <p:nvSpPr>
          <p:cNvPr id="3" name="Content Placeholder 2">
            <a:extLst>
              <a:ext uri="{FF2B5EF4-FFF2-40B4-BE49-F238E27FC236}">
                <a16:creationId xmlns:a16="http://schemas.microsoft.com/office/drawing/2014/main" id="{9C60861A-7F93-4EA8-8525-92E6AF7E0620}"/>
              </a:ext>
            </a:extLst>
          </p:cNvPr>
          <p:cNvSpPr>
            <a:spLocks noGrp="1"/>
          </p:cNvSpPr>
          <p:nvPr>
            <p:ph idx="1"/>
          </p:nvPr>
        </p:nvSpPr>
        <p:spPr>
          <a:xfrm>
            <a:off x="838200" y="1238249"/>
            <a:ext cx="10515600" cy="4562475"/>
          </a:xfrm>
        </p:spPr>
        <p:txBody>
          <a:bodyPr>
            <a:normAutofit lnSpcReduction="10000"/>
          </a:bodyPr>
          <a:lstStyle/>
          <a:p>
            <a:r>
              <a:rPr lang="en-US" dirty="0"/>
              <a:t>Cathleen P. Welsh: </a:t>
            </a:r>
            <a:r>
              <a:rPr lang="en-US" u="sng" dirty="0">
                <a:hlinkClick r:id="rId2"/>
              </a:rPr>
              <a:t>cpw@fplegal.com</a:t>
            </a:r>
            <a:endParaRPr lang="en-US" u="sng" dirty="0"/>
          </a:p>
          <a:p>
            <a:r>
              <a:rPr lang="en-US" dirty="0"/>
              <a:t>Jeff Adams: </a:t>
            </a:r>
            <a:r>
              <a:rPr lang="en-US" u="sng" dirty="0">
                <a:hlinkClick r:id="rId3"/>
              </a:rPr>
              <a:t>jadams@wawlaw.com</a:t>
            </a:r>
            <a:endParaRPr lang="en-US" u="sng" dirty="0"/>
          </a:p>
          <a:p>
            <a:r>
              <a:rPr lang="en-US" dirty="0"/>
              <a:t>Kurt Johnson: </a:t>
            </a:r>
            <a:r>
              <a:rPr lang="en-US" dirty="0">
                <a:hlinkClick r:id="rId4"/>
              </a:rPr>
              <a:t>kjohnson@pbmareswealth.com</a:t>
            </a:r>
            <a:endParaRPr lang="en-US" dirty="0"/>
          </a:p>
          <a:p>
            <a:r>
              <a:rPr lang="en-US" dirty="0"/>
              <a:t>Derek Hess: </a:t>
            </a:r>
            <a:r>
              <a:rPr lang="en-US" dirty="0">
                <a:hlinkClick r:id="rId5"/>
              </a:rPr>
              <a:t>dhess@pbmareswealth.com</a:t>
            </a:r>
            <a:endParaRPr lang="en-US" dirty="0"/>
          </a:p>
          <a:p>
            <a:r>
              <a:rPr lang="en-US" dirty="0"/>
              <a:t>Frank Tamberrino: </a:t>
            </a:r>
            <a:r>
              <a:rPr lang="en-US" dirty="0">
                <a:hlinkClick r:id="rId6"/>
              </a:rPr>
              <a:t>frank@hrchamber.org</a:t>
            </a:r>
            <a:endParaRPr lang="en-US" dirty="0"/>
          </a:p>
          <a:p>
            <a:r>
              <a:rPr lang="en-US" dirty="0"/>
              <a:t>Courtney Thompson: </a:t>
            </a:r>
            <a:r>
              <a:rPr lang="en-US" dirty="0">
                <a:hlinkClick r:id="rId7"/>
              </a:rPr>
              <a:t>courtney@augustava.com</a:t>
            </a:r>
            <a:endParaRPr lang="en-US" dirty="0"/>
          </a:p>
          <a:p>
            <a:r>
              <a:rPr lang="en-US" dirty="0"/>
              <a:t>Tracy Lyons: </a:t>
            </a:r>
            <a:r>
              <a:rPr lang="en-US" dirty="0">
                <a:hlinkClick r:id="rId8"/>
              </a:rPr>
              <a:t>tracy@lexrockchamber.com</a:t>
            </a:r>
            <a:r>
              <a:rPr lang="en-US" dirty="0"/>
              <a:t> </a:t>
            </a:r>
          </a:p>
          <a:p>
            <a:r>
              <a:rPr lang="en-US" dirty="0"/>
              <a:t>Sharon </a:t>
            </a:r>
            <a:r>
              <a:rPr lang="en-US" dirty="0" err="1"/>
              <a:t>Baroncelli</a:t>
            </a:r>
            <a:r>
              <a:rPr lang="en-US" dirty="0"/>
              <a:t>: </a:t>
            </a:r>
            <a:r>
              <a:rPr lang="en-US" dirty="0">
                <a:hlinkClick r:id="rId9"/>
              </a:rPr>
              <a:t>director@shenandoahcountychamber.com</a:t>
            </a:r>
            <a:endParaRPr lang="en-US" dirty="0"/>
          </a:p>
          <a:p>
            <a:r>
              <a:rPr lang="en-US" dirty="0"/>
              <a:t>Nicholas Swartz: </a:t>
            </a:r>
            <a:r>
              <a:rPr lang="en-US" dirty="0">
                <a:hlinkClick r:id="rId10"/>
              </a:rPr>
              <a:t>swartznj@jmu.edu</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6926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91B62-077F-4E8B-BA3B-C0AB62B4EE57}"/>
              </a:ext>
            </a:extLst>
          </p:cNvPr>
          <p:cNvSpPr/>
          <p:nvPr/>
        </p:nvSpPr>
        <p:spPr>
          <a:xfrm>
            <a:off x="217714" y="181957"/>
            <a:ext cx="11756571" cy="6494085"/>
          </a:xfrm>
          <a:prstGeom prst="rect">
            <a:avLst/>
          </a:prstGeom>
        </p:spPr>
        <p:txBody>
          <a:bodyPr wrap="square">
            <a:spAutoFit/>
          </a:bodyPr>
          <a:lstStyle/>
          <a:p>
            <a:pPr algn="ctr"/>
            <a:r>
              <a:rPr lang="en-US" b="1" dirty="0">
                <a:solidFill>
                  <a:schemeClr val="accent1">
                    <a:lumMod val="75000"/>
                  </a:schemeClr>
                </a:solidFill>
              </a:rPr>
              <a:t>A presentation for the Shenandoah Valley Chambers of Commerce Thursday, May 14, 2020 1:00-2:15 pm, Zoom</a:t>
            </a:r>
          </a:p>
          <a:p>
            <a:pPr algn="ctr"/>
            <a:endParaRPr lang="en-US" b="1" dirty="0">
              <a:solidFill>
                <a:schemeClr val="accent1">
                  <a:lumMod val="75000"/>
                </a:schemeClr>
              </a:solidFill>
            </a:endParaRPr>
          </a:p>
          <a:p>
            <a:pPr algn="ctr"/>
            <a:r>
              <a:rPr lang="en-US" b="1" dirty="0">
                <a:solidFill>
                  <a:schemeClr val="accent1">
                    <a:lumMod val="75000"/>
                  </a:schemeClr>
                </a:solidFill>
              </a:rPr>
              <a:t>The Challenges of Re-Opening the Economy, One Business at a Time </a:t>
            </a:r>
          </a:p>
          <a:p>
            <a:pPr algn="ctr"/>
            <a:endParaRPr lang="en-US" b="1" dirty="0">
              <a:solidFill>
                <a:schemeClr val="accent1">
                  <a:lumMod val="75000"/>
                </a:schemeClr>
              </a:solidFill>
            </a:endParaRPr>
          </a:p>
          <a:p>
            <a:pPr algn="ctr"/>
            <a:r>
              <a:rPr lang="en-US" b="1" dirty="0">
                <a:solidFill>
                  <a:schemeClr val="accent1">
                    <a:lumMod val="75000"/>
                  </a:schemeClr>
                </a:solidFill>
              </a:rPr>
              <a:t>Tackling Your Business Questions as Re-Opening Begins</a:t>
            </a:r>
          </a:p>
          <a:p>
            <a:pPr algn="ctr"/>
            <a:endParaRPr lang="en-US" b="1" dirty="0">
              <a:solidFill>
                <a:schemeClr val="accent1">
                  <a:lumMod val="75000"/>
                </a:schemeClr>
              </a:solidFill>
            </a:endParaRPr>
          </a:p>
          <a:p>
            <a:pPr algn="ctr"/>
            <a:r>
              <a:rPr lang="en-US" sz="1400" dirty="0"/>
              <a:t>The reality: Re-opening, re-staffing, ramping back to full production, re-evaluating operation as the Governor allows Phase 1 to begin is not like opening up after closing for a snowstorm, remodeling, re-tooling or taking a long vacation. For many business owner and managers, there are as more questions than answers. Consider:</a:t>
            </a:r>
          </a:p>
          <a:p>
            <a:pPr algn="ctr"/>
            <a:endParaRPr lang="en-US" sz="1400" dirty="0"/>
          </a:p>
          <a:p>
            <a:pPr algn="ctr"/>
            <a:r>
              <a:rPr lang="en-US" sz="1400" b="1" dirty="0"/>
              <a:t>Employment Practices </a:t>
            </a:r>
          </a:p>
          <a:p>
            <a:pPr algn="ctr"/>
            <a:r>
              <a:rPr lang="en-US" sz="1400" dirty="0"/>
              <a:t>What can I expect of my employees? What can they expect of me? General Assembly 2020 impacts on the horizon, as we try to get back to “normal”.</a:t>
            </a:r>
          </a:p>
          <a:p>
            <a:pPr algn="ctr"/>
            <a:endParaRPr lang="en-US" sz="1400" dirty="0"/>
          </a:p>
          <a:p>
            <a:pPr algn="ctr"/>
            <a:r>
              <a:rPr lang="en-US" sz="1400" b="1" dirty="0"/>
              <a:t>Business Liability </a:t>
            </a:r>
          </a:p>
          <a:p>
            <a:pPr algn="ctr"/>
            <a:r>
              <a:rPr lang="en-US" sz="1400" dirty="0"/>
              <a:t>In the unchartered waters of post-COVID-19, where are we? Are “best practices” good enough?</a:t>
            </a:r>
          </a:p>
          <a:p>
            <a:pPr algn="ctr"/>
            <a:endParaRPr lang="en-US" sz="1400" dirty="0"/>
          </a:p>
          <a:p>
            <a:pPr algn="ctr"/>
            <a:r>
              <a:rPr lang="en-US" sz="1400" b="1" dirty="0"/>
              <a:t>Financial Assistance and Implications </a:t>
            </a:r>
          </a:p>
          <a:p>
            <a:pPr algn="ctr"/>
            <a:r>
              <a:rPr lang="en-US" sz="1400" dirty="0"/>
              <a:t>PPP, EIDL – There’s no such thing as a free lunch, is there? Looking ahead, beyond the re-opening.</a:t>
            </a:r>
          </a:p>
          <a:p>
            <a:pPr algn="ctr"/>
            <a:endParaRPr lang="en-US" sz="1400" dirty="0"/>
          </a:p>
          <a:p>
            <a:pPr algn="ctr"/>
            <a:r>
              <a:rPr lang="en-US" sz="1400" b="1" dirty="0"/>
              <a:t>Thursday, May 14</a:t>
            </a:r>
            <a:r>
              <a:rPr lang="en-US" sz="1400" b="1" baseline="30000" dirty="0"/>
              <a:t>th</a:t>
            </a:r>
            <a:r>
              <a:rPr lang="en-US" sz="1400" b="1" dirty="0"/>
              <a:t> (1:00 – 2:15 pm) </a:t>
            </a:r>
          </a:p>
          <a:p>
            <a:pPr algn="ctr"/>
            <a:r>
              <a:rPr lang="en-US" sz="1400" dirty="0"/>
              <a:t>We are pleased to have four speakers who are knowledgeable on multiple facets of business law and accounting, are well known and respected in the Valley and the Commonwealth, and quickly became well versed in COVID-19 responses at the state and national levels.</a:t>
            </a:r>
          </a:p>
          <a:p>
            <a:pPr algn="ctr"/>
            <a:endParaRPr lang="en-US" sz="1400" dirty="0"/>
          </a:p>
          <a:p>
            <a:pPr algn="ctr"/>
            <a:r>
              <a:rPr lang="en-US" sz="1400" b="1" i="1" dirty="0"/>
              <a:t>Cathleen P. Welsh, Attorney at Law, Flora Pettit PC  - </a:t>
            </a:r>
            <a:r>
              <a:rPr lang="en-US" sz="1400" dirty="0"/>
              <a:t>A frequent speaker on employment law and practices in the Shenandoah Valley.</a:t>
            </a:r>
          </a:p>
          <a:p>
            <a:pPr algn="ctr"/>
            <a:endParaRPr lang="en-US" sz="1400" dirty="0"/>
          </a:p>
          <a:p>
            <a:pPr algn="ctr"/>
            <a:r>
              <a:rPr lang="en-US" sz="1400" b="1" i="1" dirty="0"/>
              <a:t>Jeff Adams, Managing Partner, Wharton, </a:t>
            </a:r>
            <a:r>
              <a:rPr lang="en-US" sz="1400" b="1" i="1" dirty="0" err="1"/>
              <a:t>Aldhizer</a:t>
            </a:r>
            <a:r>
              <a:rPr lang="en-US" sz="1400" b="1" i="1" dirty="0"/>
              <a:t> &amp; Weaver PLC - </a:t>
            </a:r>
            <a:r>
              <a:rPr lang="en-US" sz="1400" dirty="0"/>
              <a:t>A leader in Commercial, Corporate and Business Law at the firm.</a:t>
            </a:r>
          </a:p>
          <a:p>
            <a:pPr algn="ctr"/>
            <a:endParaRPr lang="en-US" sz="1400" dirty="0"/>
          </a:p>
          <a:p>
            <a:pPr algn="ctr"/>
            <a:r>
              <a:rPr lang="en-US" sz="1400" b="1" i="1" dirty="0"/>
              <a:t>Kurt Johnson, Senior Advisor and Derek Hess, Associate Advisor, </a:t>
            </a:r>
            <a:r>
              <a:rPr lang="en-US" sz="1400" b="1" i="1" dirty="0" err="1"/>
              <a:t>PBMares</a:t>
            </a:r>
            <a:r>
              <a:rPr lang="en-US" sz="1400" b="1" i="1" dirty="0"/>
              <a:t> - </a:t>
            </a:r>
            <a:r>
              <a:rPr lang="en-US" sz="1400" dirty="0"/>
              <a:t>Kurt and Derek have been part of the firm’s Quick Response Team (QRT).</a:t>
            </a:r>
          </a:p>
        </p:txBody>
      </p:sp>
    </p:spTree>
    <p:extLst>
      <p:ext uri="{BB962C8B-B14F-4D97-AF65-F5344CB8AC3E}">
        <p14:creationId xmlns:p14="http://schemas.microsoft.com/office/powerpoint/2010/main" val="143061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BE4-9446-418F-BE7F-99A08F16AB6B}"/>
              </a:ext>
            </a:extLst>
          </p:cNvPr>
          <p:cNvSpPr>
            <a:spLocks noGrp="1"/>
          </p:cNvSpPr>
          <p:nvPr>
            <p:ph type="title"/>
          </p:nvPr>
        </p:nvSpPr>
        <p:spPr>
          <a:xfrm>
            <a:off x="838200" y="365126"/>
            <a:ext cx="10515600" cy="847332"/>
          </a:xfrm>
        </p:spPr>
        <p:txBody>
          <a:bodyPr/>
          <a:lstStyle/>
          <a:p>
            <a:pPr algn="ctr"/>
            <a:r>
              <a:rPr lang="en-US" b="1" dirty="0">
                <a:solidFill>
                  <a:schemeClr val="accent1">
                    <a:lumMod val="75000"/>
                  </a:schemeClr>
                </a:solidFill>
              </a:rPr>
              <a:t>Thank you to our partners:</a:t>
            </a:r>
          </a:p>
        </p:txBody>
      </p:sp>
      <p:pic>
        <p:nvPicPr>
          <p:cNvPr id="5" name="Content Placeholder 4" descr="A close up of a logo&#10;&#10;Description automatically generated">
            <a:extLst>
              <a:ext uri="{FF2B5EF4-FFF2-40B4-BE49-F238E27FC236}">
                <a16:creationId xmlns:a16="http://schemas.microsoft.com/office/drawing/2014/main" id="{592BFA82-F7C3-4225-BD1E-A214572AC2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0352" y="1497795"/>
            <a:ext cx="3242148" cy="1693780"/>
          </a:xfrm>
        </p:spPr>
      </p:pic>
      <p:pic>
        <p:nvPicPr>
          <p:cNvPr id="6" name="Picture 5">
            <a:extLst>
              <a:ext uri="{FF2B5EF4-FFF2-40B4-BE49-F238E27FC236}">
                <a16:creationId xmlns:a16="http://schemas.microsoft.com/office/drawing/2014/main" id="{8AB91F1C-456D-4B1C-9CAB-8D42EE62615F}"/>
              </a:ext>
            </a:extLst>
          </p:cNvPr>
          <p:cNvPicPr>
            <a:picLocks noChangeAspect="1"/>
          </p:cNvPicPr>
          <p:nvPr/>
        </p:nvPicPr>
        <p:blipFill>
          <a:blip r:embed="rId3"/>
          <a:stretch>
            <a:fillRect/>
          </a:stretch>
        </p:blipFill>
        <p:spPr>
          <a:xfrm>
            <a:off x="8279201" y="1534270"/>
            <a:ext cx="3074599" cy="1894730"/>
          </a:xfrm>
          <a:prstGeom prst="rect">
            <a:avLst/>
          </a:prstGeom>
        </p:spPr>
      </p:pic>
      <p:pic>
        <p:nvPicPr>
          <p:cNvPr id="7" name="Picture 6">
            <a:extLst>
              <a:ext uri="{FF2B5EF4-FFF2-40B4-BE49-F238E27FC236}">
                <a16:creationId xmlns:a16="http://schemas.microsoft.com/office/drawing/2014/main" id="{0D9C9D03-45CB-4F19-A9D4-78F14F7C4C68}"/>
              </a:ext>
            </a:extLst>
          </p:cNvPr>
          <p:cNvPicPr>
            <a:picLocks noChangeAspect="1"/>
          </p:cNvPicPr>
          <p:nvPr/>
        </p:nvPicPr>
        <p:blipFill>
          <a:blip r:embed="rId4"/>
          <a:stretch>
            <a:fillRect/>
          </a:stretch>
        </p:blipFill>
        <p:spPr>
          <a:xfrm>
            <a:off x="373653" y="3666424"/>
            <a:ext cx="2768155" cy="2621829"/>
          </a:xfrm>
          <a:prstGeom prst="rect">
            <a:avLst/>
          </a:prstGeom>
        </p:spPr>
      </p:pic>
      <p:pic>
        <p:nvPicPr>
          <p:cNvPr id="8" name="Picture 7">
            <a:extLst>
              <a:ext uri="{FF2B5EF4-FFF2-40B4-BE49-F238E27FC236}">
                <a16:creationId xmlns:a16="http://schemas.microsoft.com/office/drawing/2014/main" id="{96BD2B50-BDFD-45E2-9659-F222CF44EA5E}"/>
              </a:ext>
            </a:extLst>
          </p:cNvPr>
          <p:cNvPicPr>
            <a:picLocks noChangeAspect="1"/>
          </p:cNvPicPr>
          <p:nvPr/>
        </p:nvPicPr>
        <p:blipFill>
          <a:blip r:embed="rId5"/>
          <a:stretch>
            <a:fillRect/>
          </a:stretch>
        </p:blipFill>
        <p:spPr>
          <a:xfrm>
            <a:off x="3410983" y="3690708"/>
            <a:ext cx="3942608" cy="2217717"/>
          </a:xfrm>
          <a:prstGeom prst="rect">
            <a:avLst/>
          </a:prstGeom>
        </p:spPr>
      </p:pic>
      <p:pic>
        <p:nvPicPr>
          <p:cNvPr id="3" name="Picture 2">
            <a:extLst>
              <a:ext uri="{FF2B5EF4-FFF2-40B4-BE49-F238E27FC236}">
                <a16:creationId xmlns:a16="http://schemas.microsoft.com/office/drawing/2014/main" id="{A8B2995F-413B-402F-AF0B-034A2CA26A15}"/>
              </a:ext>
            </a:extLst>
          </p:cNvPr>
          <p:cNvPicPr>
            <a:picLocks noChangeAspect="1"/>
          </p:cNvPicPr>
          <p:nvPr/>
        </p:nvPicPr>
        <p:blipFill>
          <a:blip r:embed="rId6"/>
          <a:stretch>
            <a:fillRect/>
          </a:stretch>
        </p:blipFill>
        <p:spPr>
          <a:xfrm>
            <a:off x="7612500" y="3824354"/>
            <a:ext cx="4431478" cy="1894731"/>
          </a:xfrm>
          <a:prstGeom prst="rect">
            <a:avLst/>
          </a:prstGeom>
        </p:spPr>
      </p:pic>
      <p:pic>
        <p:nvPicPr>
          <p:cNvPr id="4" name="Picture 3">
            <a:extLst>
              <a:ext uri="{FF2B5EF4-FFF2-40B4-BE49-F238E27FC236}">
                <a16:creationId xmlns:a16="http://schemas.microsoft.com/office/drawing/2014/main" id="{B2A7765B-D9E1-42CF-B15F-0C5F23BD77E7}"/>
              </a:ext>
            </a:extLst>
          </p:cNvPr>
          <p:cNvPicPr>
            <a:picLocks noChangeAspect="1"/>
          </p:cNvPicPr>
          <p:nvPr/>
        </p:nvPicPr>
        <p:blipFill>
          <a:blip r:embed="rId7"/>
          <a:stretch>
            <a:fillRect/>
          </a:stretch>
        </p:blipFill>
        <p:spPr>
          <a:xfrm>
            <a:off x="579567" y="1662716"/>
            <a:ext cx="3124084" cy="1504268"/>
          </a:xfrm>
          <a:prstGeom prst="rect">
            <a:avLst/>
          </a:prstGeom>
        </p:spPr>
      </p:pic>
    </p:spTree>
    <p:extLst>
      <p:ext uri="{BB962C8B-B14F-4D97-AF65-F5344CB8AC3E}">
        <p14:creationId xmlns:p14="http://schemas.microsoft.com/office/powerpoint/2010/main" val="146623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2ACD-95EF-49FA-9FE1-7047416A2EDD}"/>
              </a:ext>
            </a:extLst>
          </p:cNvPr>
          <p:cNvSpPr>
            <a:spLocks noGrp="1"/>
          </p:cNvSpPr>
          <p:nvPr>
            <p:ph type="title"/>
          </p:nvPr>
        </p:nvSpPr>
        <p:spPr/>
        <p:txBody>
          <a:bodyPr>
            <a:normAutofit/>
          </a:bodyPr>
          <a:lstStyle/>
          <a:p>
            <a:r>
              <a:rPr lang="en-US" sz="4000" i="1" dirty="0"/>
              <a:t>Cathleen P. Welsh, Attorney at Lay, Flora Pettit PC</a:t>
            </a:r>
          </a:p>
        </p:txBody>
      </p:sp>
      <p:sp>
        <p:nvSpPr>
          <p:cNvPr id="3" name="Content Placeholder 2">
            <a:extLst>
              <a:ext uri="{FF2B5EF4-FFF2-40B4-BE49-F238E27FC236}">
                <a16:creationId xmlns:a16="http://schemas.microsoft.com/office/drawing/2014/main" id="{054143CC-2226-4576-B857-6481AF4E0D48}"/>
              </a:ext>
            </a:extLst>
          </p:cNvPr>
          <p:cNvSpPr>
            <a:spLocks noGrp="1"/>
          </p:cNvSpPr>
          <p:nvPr>
            <p:ph idx="1"/>
          </p:nvPr>
        </p:nvSpPr>
        <p:spPr>
          <a:xfrm>
            <a:off x="838200" y="1825625"/>
            <a:ext cx="10515600" cy="450850"/>
          </a:xfrm>
        </p:spPr>
        <p:txBody>
          <a:bodyPr>
            <a:normAutofit lnSpcReduction="10000"/>
          </a:bodyPr>
          <a:lstStyle/>
          <a:p>
            <a:pPr marL="0" indent="0" algn="ctr">
              <a:buNone/>
            </a:pPr>
            <a:r>
              <a:rPr lang="en-US" dirty="0"/>
              <a:t>Contact email: </a:t>
            </a:r>
            <a:r>
              <a:rPr lang="en-US" u="sng" dirty="0">
                <a:hlinkClick r:id="rId2"/>
              </a:rPr>
              <a:t>cpw@fplegal.com</a:t>
            </a:r>
            <a:endParaRPr lang="en-US" u="sng" dirty="0"/>
          </a:p>
          <a:p>
            <a:pPr marL="0" indent="0" algn="ctr">
              <a:buNone/>
            </a:pPr>
            <a:endParaRPr lang="en-US" dirty="0"/>
          </a:p>
        </p:txBody>
      </p:sp>
      <p:pic>
        <p:nvPicPr>
          <p:cNvPr id="4" name="Picture 3">
            <a:extLst>
              <a:ext uri="{FF2B5EF4-FFF2-40B4-BE49-F238E27FC236}">
                <a16:creationId xmlns:a16="http://schemas.microsoft.com/office/drawing/2014/main" id="{54E548B8-1842-4FD7-9ADF-38818A1CF7E5}"/>
              </a:ext>
            </a:extLst>
          </p:cNvPr>
          <p:cNvPicPr>
            <a:picLocks noChangeAspect="1"/>
          </p:cNvPicPr>
          <p:nvPr/>
        </p:nvPicPr>
        <p:blipFill>
          <a:blip r:embed="rId3"/>
          <a:stretch>
            <a:fillRect/>
          </a:stretch>
        </p:blipFill>
        <p:spPr>
          <a:xfrm>
            <a:off x="2247838" y="2276475"/>
            <a:ext cx="7696324" cy="3717758"/>
          </a:xfrm>
          <a:prstGeom prst="rect">
            <a:avLst/>
          </a:prstGeom>
        </p:spPr>
      </p:pic>
    </p:spTree>
    <p:extLst>
      <p:ext uri="{BB962C8B-B14F-4D97-AF65-F5344CB8AC3E}">
        <p14:creationId xmlns:p14="http://schemas.microsoft.com/office/powerpoint/2010/main" val="20648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F984-B6A9-46B2-A896-6A50AACEF8FB}"/>
              </a:ext>
            </a:extLst>
          </p:cNvPr>
          <p:cNvSpPr>
            <a:spLocks noGrp="1"/>
          </p:cNvSpPr>
          <p:nvPr>
            <p:ph type="title"/>
          </p:nvPr>
        </p:nvSpPr>
        <p:spPr/>
        <p:txBody>
          <a:bodyPr/>
          <a:lstStyle/>
          <a:p>
            <a:pPr algn="ctr"/>
            <a:r>
              <a:rPr lang="en-US" i="1" dirty="0"/>
              <a:t>Jeff Adams, Managing Partner, </a:t>
            </a:r>
            <a:br>
              <a:rPr lang="en-US" i="1" dirty="0"/>
            </a:br>
            <a:r>
              <a:rPr lang="en-US" i="1" dirty="0"/>
              <a:t>Warton, </a:t>
            </a:r>
            <a:r>
              <a:rPr lang="en-US" i="1" dirty="0" err="1"/>
              <a:t>Aldhizer</a:t>
            </a:r>
            <a:r>
              <a:rPr lang="en-US" i="1" dirty="0"/>
              <a:t> &amp; Weaver, PLC</a:t>
            </a:r>
          </a:p>
        </p:txBody>
      </p:sp>
      <p:sp>
        <p:nvSpPr>
          <p:cNvPr id="3" name="Content Placeholder 2">
            <a:extLst>
              <a:ext uri="{FF2B5EF4-FFF2-40B4-BE49-F238E27FC236}">
                <a16:creationId xmlns:a16="http://schemas.microsoft.com/office/drawing/2014/main" id="{F4A5EF36-B324-47F7-8F6D-45816EEF4ECE}"/>
              </a:ext>
            </a:extLst>
          </p:cNvPr>
          <p:cNvSpPr>
            <a:spLocks noGrp="1"/>
          </p:cNvSpPr>
          <p:nvPr>
            <p:ph idx="1"/>
          </p:nvPr>
        </p:nvSpPr>
        <p:spPr>
          <a:xfrm>
            <a:off x="495300" y="2184060"/>
            <a:ext cx="10515600" cy="669925"/>
          </a:xfrm>
        </p:spPr>
        <p:txBody>
          <a:bodyPr/>
          <a:lstStyle/>
          <a:p>
            <a:pPr marL="0" indent="0" algn="ctr">
              <a:buNone/>
            </a:pPr>
            <a:r>
              <a:rPr lang="en-US" dirty="0"/>
              <a:t>Contact email: </a:t>
            </a:r>
            <a:r>
              <a:rPr lang="en-US" u="sng" dirty="0">
                <a:hlinkClick r:id="rId2"/>
              </a:rPr>
              <a:t>jadams@wawlaw.com</a:t>
            </a:r>
            <a:endParaRPr lang="en-US" u="sng" dirty="0"/>
          </a:p>
          <a:p>
            <a:pPr marL="0" indent="0" algn="ctr">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6354CFF-1C4C-4204-8102-8DCA8BE3B2AA}"/>
              </a:ext>
            </a:extLst>
          </p:cNvPr>
          <p:cNvPicPr>
            <a:picLocks noChangeAspect="1"/>
          </p:cNvPicPr>
          <p:nvPr/>
        </p:nvPicPr>
        <p:blipFill>
          <a:blip r:embed="rId3"/>
          <a:stretch>
            <a:fillRect/>
          </a:stretch>
        </p:blipFill>
        <p:spPr>
          <a:xfrm>
            <a:off x="1519921" y="3347357"/>
            <a:ext cx="9152157" cy="2244442"/>
          </a:xfrm>
          <a:prstGeom prst="rect">
            <a:avLst/>
          </a:prstGeom>
        </p:spPr>
      </p:pic>
    </p:spTree>
    <p:extLst>
      <p:ext uri="{BB962C8B-B14F-4D97-AF65-F5344CB8AC3E}">
        <p14:creationId xmlns:p14="http://schemas.microsoft.com/office/powerpoint/2010/main" val="79569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7608-E125-4C1A-B77F-58137C4FD165}"/>
              </a:ext>
            </a:extLst>
          </p:cNvPr>
          <p:cNvSpPr>
            <a:spLocks noGrp="1"/>
          </p:cNvSpPr>
          <p:nvPr>
            <p:ph type="title"/>
          </p:nvPr>
        </p:nvSpPr>
        <p:spPr/>
        <p:txBody>
          <a:bodyPr/>
          <a:lstStyle/>
          <a:p>
            <a:r>
              <a:rPr lang="en-US" i="1" dirty="0"/>
              <a:t>Kurt Johnson, Senior Advisor at </a:t>
            </a:r>
            <a:r>
              <a:rPr lang="en-US" i="1" dirty="0" err="1"/>
              <a:t>PBMares</a:t>
            </a:r>
            <a:br>
              <a:rPr lang="en-US" i="1" dirty="0"/>
            </a:br>
            <a:r>
              <a:rPr lang="en-US" i="1" dirty="0"/>
              <a:t>Derek Hess, Associate Advisor at </a:t>
            </a:r>
            <a:r>
              <a:rPr lang="en-US" i="1" dirty="0" err="1"/>
              <a:t>PBMares</a:t>
            </a:r>
            <a:endParaRPr lang="en-US" i="1" dirty="0"/>
          </a:p>
        </p:txBody>
      </p:sp>
      <p:sp>
        <p:nvSpPr>
          <p:cNvPr id="3" name="Content Placeholder 2">
            <a:extLst>
              <a:ext uri="{FF2B5EF4-FFF2-40B4-BE49-F238E27FC236}">
                <a16:creationId xmlns:a16="http://schemas.microsoft.com/office/drawing/2014/main" id="{FEF9BEA3-6830-4C36-80CC-94695C1CCD95}"/>
              </a:ext>
            </a:extLst>
          </p:cNvPr>
          <p:cNvSpPr>
            <a:spLocks noGrp="1"/>
          </p:cNvSpPr>
          <p:nvPr>
            <p:ph idx="1"/>
          </p:nvPr>
        </p:nvSpPr>
        <p:spPr>
          <a:xfrm>
            <a:off x="838200" y="1825625"/>
            <a:ext cx="10515600" cy="1146175"/>
          </a:xfrm>
        </p:spPr>
        <p:txBody>
          <a:bodyPr>
            <a:normAutofit fontScale="85000" lnSpcReduction="20000"/>
          </a:bodyPr>
          <a:lstStyle/>
          <a:p>
            <a:pPr marL="0" indent="0" algn="ctr">
              <a:buNone/>
            </a:pPr>
            <a:r>
              <a:rPr lang="en-US" dirty="0"/>
              <a:t>Contact email: </a:t>
            </a:r>
            <a:r>
              <a:rPr lang="en-US" dirty="0">
                <a:hlinkClick r:id="rId2"/>
              </a:rPr>
              <a:t>kjohnson@pbmareswealth.com</a:t>
            </a:r>
            <a:endParaRPr lang="en-US" dirty="0"/>
          </a:p>
          <a:p>
            <a:pPr marL="0" indent="0" algn="ctr">
              <a:buNone/>
            </a:pPr>
            <a:r>
              <a:rPr lang="en-US" dirty="0"/>
              <a:t>Contact email: </a:t>
            </a:r>
            <a:r>
              <a:rPr lang="en-US" dirty="0">
                <a:hlinkClick r:id="rId3"/>
              </a:rPr>
              <a:t>dhess@pbmareswealth.com</a:t>
            </a:r>
            <a:endParaRPr lang="en-US" dirty="0"/>
          </a:p>
          <a:p>
            <a:pPr marL="0" indent="0" algn="ctr">
              <a:buNone/>
            </a:pPr>
            <a:r>
              <a:rPr lang="en-US" dirty="0"/>
              <a:t> </a:t>
            </a:r>
          </a:p>
        </p:txBody>
      </p:sp>
      <p:pic>
        <p:nvPicPr>
          <p:cNvPr id="4" name="Picture 3">
            <a:extLst>
              <a:ext uri="{FF2B5EF4-FFF2-40B4-BE49-F238E27FC236}">
                <a16:creationId xmlns:a16="http://schemas.microsoft.com/office/drawing/2014/main" id="{3516FDC6-2C7C-4BA0-89B8-3B32AFA8CD34}"/>
              </a:ext>
            </a:extLst>
          </p:cNvPr>
          <p:cNvPicPr>
            <a:picLocks noChangeAspect="1"/>
          </p:cNvPicPr>
          <p:nvPr/>
        </p:nvPicPr>
        <p:blipFill>
          <a:blip r:embed="rId4"/>
          <a:stretch>
            <a:fillRect/>
          </a:stretch>
        </p:blipFill>
        <p:spPr>
          <a:xfrm>
            <a:off x="2152575" y="3227119"/>
            <a:ext cx="7704457" cy="2437410"/>
          </a:xfrm>
          <a:prstGeom prst="rect">
            <a:avLst/>
          </a:prstGeom>
        </p:spPr>
      </p:pic>
    </p:spTree>
    <p:extLst>
      <p:ext uri="{BB962C8B-B14F-4D97-AF65-F5344CB8AC3E}">
        <p14:creationId xmlns:p14="http://schemas.microsoft.com/office/powerpoint/2010/main" val="82697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p:cNvPicPr preferRelativeResize="0"/>
          <p:nvPr/>
        </p:nvPicPr>
        <p:blipFill rotWithShape="1">
          <a:blip r:embed="rId3">
            <a:alphaModFix/>
          </a:blip>
          <a:srcRect t="34995" b="27000"/>
          <a:stretch/>
        </p:blipFill>
        <p:spPr>
          <a:xfrm>
            <a:off x="0" y="1449806"/>
            <a:ext cx="12192000" cy="3092114"/>
          </a:xfrm>
          <a:prstGeom prst="rect">
            <a:avLst/>
          </a:prstGeom>
          <a:noFill/>
          <a:ln>
            <a:noFill/>
          </a:ln>
        </p:spPr>
      </p:pic>
      <p:pic>
        <p:nvPicPr>
          <p:cNvPr id="96" name="Google Shape;96;p15"/>
          <p:cNvPicPr preferRelativeResize="0"/>
          <p:nvPr/>
        </p:nvPicPr>
        <p:blipFill rotWithShape="1">
          <a:blip r:embed="rId4">
            <a:alphaModFix/>
          </a:blip>
          <a:srcRect/>
          <a:stretch/>
        </p:blipFill>
        <p:spPr>
          <a:xfrm>
            <a:off x="887207" y="5594682"/>
            <a:ext cx="2108658" cy="602088"/>
          </a:xfrm>
          <a:prstGeom prst="rect">
            <a:avLst/>
          </a:prstGeom>
          <a:noFill/>
          <a:ln>
            <a:noFill/>
          </a:ln>
        </p:spPr>
      </p:pic>
      <p:sp>
        <p:nvSpPr>
          <p:cNvPr id="97" name="Google Shape;97;p15"/>
          <p:cNvSpPr/>
          <p:nvPr/>
        </p:nvSpPr>
        <p:spPr>
          <a:xfrm>
            <a:off x="0" y="2718011"/>
            <a:ext cx="12192000" cy="493295"/>
          </a:xfrm>
          <a:prstGeom prst="rect">
            <a:avLst/>
          </a:prstGeom>
          <a:solidFill>
            <a:srgbClr val="CE7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5"/>
          <p:cNvSpPr txBox="1"/>
          <p:nvPr/>
        </p:nvSpPr>
        <p:spPr>
          <a:xfrm>
            <a:off x="7625443" y="5803627"/>
            <a:ext cx="4310743"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1" u="none" strike="noStrike" cap="none" dirty="0">
                <a:solidFill>
                  <a:srgbClr val="CE7B30"/>
                </a:solidFill>
                <a:latin typeface="Calibri"/>
                <a:ea typeface="Calibri"/>
                <a:cs typeface="Calibri"/>
                <a:sym typeface="Calibri"/>
              </a:rPr>
              <a:t>May 14, 2020</a:t>
            </a:r>
            <a:endParaRPr sz="2400" b="0" i="1" u="none" strike="noStrike" cap="none" dirty="0">
              <a:solidFill>
                <a:srgbClr val="CE7B30"/>
              </a:solidFill>
              <a:latin typeface="Calibri"/>
              <a:ea typeface="Calibri"/>
              <a:cs typeface="Calibri"/>
              <a:sym typeface="Calibri"/>
            </a:endParaRPr>
          </a:p>
        </p:txBody>
      </p:sp>
      <p:cxnSp>
        <p:nvCxnSpPr>
          <p:cNvPr id="99" name="Google Shape;99;p15"/>
          <p:cNvCxnSpPr/>
          <p:nvPr/>
        </p:nvCxnSpPr>
        <p:spPr>
          <a:xfrm>
            <a:off x="9706152" y="5803627"/>
            <a:ext cx="0" cy="493802"/>
          </a:xfrm>
          <a:prstGeom prst="straightConnector1">
            <a:avLst/>
          </a:prstGeom>
          <a:noFill/>
          <a:ln w="9525" cap="flat" cmpd="sng">
            <a:solidFill>
              <a:srgbClr val="7F7F7F"/>
            </a:solidFill>
            <a:prstDash val="solid"/>
            <a:miter lim="800000"/>
            <a:headEnd type="none" w="sm" len="sm"/>
            <a:tailEnd type="none" w="sm" len="sm"/>
          </a:ln>
        </p:spPr>
      </p:cxnSp>
      <p:sp>
        <p:nvSpPr>
          <p:cNvPr id="100" name="Google Shape;100;p15"/>
          <p:cNvSpPr txBox="1"/>
          <p:nvPr/>
        </p:nvSpPr>
        <p:spPr>
          <a:xfrm>
            <a:off x="745958" y="2764603"/>
            <a:ext cx="1100889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The Challenges of Re-Opening the Economy, One Business at a Time</a:t>
            </a:r>
            <a:endParaRPr sz="2000" b="1" i="0" u="none" strike="noStrike" cap="none" dirty="0">
              <a:solidFill>
                <a:schemeClr val="dk1"/>
              </a:solidFill>
              <a:latin typeface="Calibri"/>
              <a:ea typeface="Calibri"/>
              <a:cs typeface="Calibri"/>
              <a:sym typeface="Calibri"/>
            </a:endParaRPr>
          </a:p>
        </p:txBody>
      </p:sp>
      <p:sp>
        <p:nvSpPr>
          <p:cNvPr id="101" name="Google Shape;101;p15"/>
          <p:cNvSpPr txBox="1"/>
          <p:nvPr/>
        </p:nvSpPr>
        <p:spPr>
          <a:xfrm>
            <a:off x="400270" y="549348"/>
            <a:ext cx="1076826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788A"/>
                </a:solidFill>
                <a:latin typeface="Calibri"/>
                <a:ea typeface="Calibri"/>
                <a:cs typeface="Calibri"/>
                <a:sym typeface="Calibri"/>
              </a:rPr>
              <a:t>The Paycheck Protection Program</a:t>
            </a:r>
            <a:endParaRPr sz="3200" b="0" i="0" u="none" strike="noStrike" cap="none" dirty="0">
              <a:solidFill>
                <a:srgbClr val="00788A"/>
              </a:solidFill>
              <a:latin typeface="Calibri"/>
              <a:ea typeface="Calibri"/>
              <a:cs typeface="Calibri"/>
              <a:sym typeface="Calibri"/>
            </a:endParaRPr>
          </a:p>
        </p:txBody>
      </p:sp>
      <p:sp>
        <p:nvSpPr>
          <p:cNvPr id="102" name="Google Shape;102;p15"/>
          <p:cNvSpPr/>
          <p:nvPr/>
        </p:nvSpPr>
        <p:spPr>
          <a:xfrm>
            <a:off x="9266464" y="342900"/>
            <a:ext cx="2488389" cy="9225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7"/>
          <p:cNvGrpSpPr/>
          <p:nvPr/>
        </p:nvGrpSpPr>
        <p:grpSpPr>
          <a:xfrm>
            <a:off x="-2289892" y="1605699"/>
            <a:ext cx="6404906" cy="493200"/>
            <a:chOff x="-2289892" y="1605699"/>
            <a:chExt cx="6404906" cy="493200"/>
          </a:xfrm>
        </p:grpSpPr>
        <p:sp>
          <p:nvSpPr>
            <p:cNvPr id="121" name="Google Shape;121;p17"/>
            <p:cNvSpPr/>
            <p:nvPr/>
          </p:nvSpPr>
          <p:spPr>
            <a:xfrm>
              <a:off x="-2289892" y="1605699"/>
              <a:ext cx="2995800" cy="493200"/>
            </a:xfrm>
            <a:prstGeom prst="parallelogram">
              <a:avLst>
                <a:gd name="adj" fmla="val 25000"/>
              </a:avLst>
            </a:prstGeom>
            <a:solidFill>
              <a:srgbClr val="AD4F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a:off x="539591" y="1605699"/>
              <a:ext cx="2185800" cy="493200"/>
            </a:xfrm>
            <a:prstGeom prst="parallelogram">
              <a:avLst>
                <a:gd name="adj" fmla="val 25000"/>
              </a:avLst>
            </a:prstGeom>
            <a:solidFill>
              <a:srgbClr val="CE7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p:nvPr/>
          </p:nvSpPr>
          <p:spPr>
            <a:xfrm>
              <a:off x="874414" y="1624938"/>
              <a:ext cx="3240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sp>
        <p:nvSpPr>
          <p:cNvPr id="124" name="Google Shape;12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25" name="Google Shape;125;p17"/>
          <p:cNvPicPr preferRelativeResize="0"/>
          <p:nvPr/>
        </p:nvPicPr>
        <p:blipFill rotWithShape="1">
          <a:blip r:embed="rId3">
            <a:alphaModFix/>
          </a:blip>
          <a:srcRect/>
          <a:stretch/>
        </p:blipFill>
        <p:spPr>
          <a:xfrm>
            <a:off x="9641663" y="613766"/>
            <a:ext cx="1838468" cy="524940"/>
          </a:xfrm>
          <a:prstGeom prst="rect">
            <a:avLst/>
          </a:prstGeom>
          <a:noFill/>
          <a:ln>
            <a:noFill/>
          </a:ln>
        </p:spPr>
      </p:pic>
      <p:sp>
        <p:nvSpPr>
          <p:cNvPr id="129" name="Google Shape;129;p17"/>
          <p:cNvSpPr txBox="1"/>
          <p:nvPr/>
        </p:nvSpPr>
        <p:spPr>
          <a:xfrm>
            <a:off x="9641663" y="6408264"/>
            <a:ext cx="216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0" name="Google Shape;130;p17"/>
          <p:cNvSpPr txBox="1"/>
          <p:nvPr/>
        </p:nvSpPr>
        <p:spPr>
          <a:xfrm>
            <a:off x="633600" y="613775"/>
            <a:ext cx="11297700" cy="646200"/>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US" sz="3600" b="1" spc="-100" dirty="0">
                <a:solidFill>
                  <a:srgbClr val="00788A"/>
                </a:solidFill>
                <a:latin typeface="Calibri"/>
                <a:ea typeface="Calibri"/>
                <a:cs typeface="Calibri"/>
                <a:sym typeface="Calibri"/>
              </a:rPr>
              <a:t>Do Not Have PPP Loan: FAQs</a:t>
            </a:r>
            <a:endParaRPr lang="en-US" sz="3600" spc="-100" dirty="0">
              <a:solidFill>
                <a:srgbClr val="00788A"/>
              </a:solidFill>
              <a:latin typeface="Calibri"/>
              <a:ea typeface="Calibri"/>
              <a:cs typeface="Calibri"/>
              <a:sym typeface="Calibri"/>
            </a:endParaRPr>
          </a:p>
        </p:txBody>
      </p:sp>
      <p:sp>
        <p:nvSpPr>
          <p:cNvPr id="10" name="Google Shape;774;p66"/>
          <p:cNvSpPr txBox="1"/>
          <p:nvPr/>
        </p:nvSpPr>
        <p:spPr>
          <a:xfrm>
            <a:off x="8900634" y="4783355"/>
            <a:ext cx="2765400" cy="243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8080"/>
              </a:buClr>
              <a:buSzPts val="2800"/>
              <a:buFont typeface="Arial"/>
              <a:buNone/>
            </a:pPr>
            <a:r>
              <a:rPr lang="en-US" sz="1800" b="1" i="0" u="none" strike="noStrike" cap="none" dirty="0">
                <a:solidFill>
                  <a:srgbClr val="DC8633"/>
                </a:solidFill>
                <a:latin typeface="Calibri"/>
                <a:ea typeface="Calibri"/>
                <a:cs typeface="Calibri"/>
                <a:sym typeface="Calibri"/>
              </a:rPr>
              <a:t>Kurt Johnson</a:t>
            </a:r>
            <a:br>
              <a:rPr lang="en-US" sz="1800" b="0" i="0" u="none" strike="noStrike" cap="none" dirty="0">
                <a:solidFill>
                  <a:srgbClr val="202223"/>
                </a:solidFill>
                <a:latin typeface="Calibri"/>
                <a:ea typeface="Calibri"/>
                <a:cs typeface="Calibri"/>
                <a:sym typeface="Calibri"/>
              </a:rPr>
            </a:br>
            <a:r>
              <a:rPr lang="en-US" sz="1800" b="0" i="1" u="none" strike="noStrike" cap="none" dirty="0">
                <a:solidFill>
                  <a:srgbClr val="202223"/>
                </a:solidFill>
                <a:latin typeface="Calibri"/>
                <a:ea typeface="Calibri"/>
                <a:cs typeface="Calibri"/>
                <a:sym typeface="Calibri"/>
              </a:rPr>
              <a:t>Senior Advisor</a:t>
            </a:r>
          </a:p>
          <a:p>
            <a:pPr marL="0" marR="0" lvl="0" indent="0" algn="ctr" rtl="0">
              <a:lnSpc>
                <a:spcPct val="90000"/>
              </a:lnSpc>
              <a:spcBef>
                <a:spcPts val="0"/>
              </a:spcBef>
              <a:spcAft>
                <a:spcPts val="0"/>
              </a:spcAft>
              <a:buClr>
                <a:srgbClr val="008080"/>
              </a:buClr>
              <a:buSzPts val="2800"/>
              <a:buFont typeface="Arial"/>
              <a:buNone/>
            </a:pPr>
            <a:r>
              <a:rPr lang="en-US" sz="1800" i="1" dirty="0">
                <a:solidFill>
                  <a:srgbClr val="202223"/>
                </a:solidFill>
                <a:latin typeface="Calibri"/>
                <a:ea typeface="Calibri"/>
                <a:cs typeface="Calibri"/>
                <a:sym typeface="Calibri"/>
              </a:rPr>
              <a:t>kjohnson@pbmares.com</a:t>
            </a:r>
            <a:br>
              <a:rPr lang="en-US" sz="1800" b="0" i="1" u="none" strike="noStrike" cap="none" dirty="0">
                <a:solidFill>
                  <a:srgbClr val="202223"/>
                </a:solidFill>
                <a:latin typeface="Calibri"/>
                <a:ea typeface="Calibri"/>
                <a:cs typeface="Calibri"/>
                <a:sym typeface="Calibri"/>
              </a:rPr>
            </a:br>
            <a:br>
              <a:rPr lang="en-US" sz="800" b="0" i="1" u="none" strike="noStrike" cap="none" dirty="0">
                <a:solidFill>
                  <a:srgbClr val="202223"/>
                </a:solidFill>
                <a:latin typeface="Calibri"/>
                <a:ea typeface="Calibri"/>
                <a:cs typeface="Calibri"/>
                <a:sym typeface="Calibri"/>
              </a:rPr>
            </a:br>
            <a:br>
              <a:rPr lang="en-US" sz="1800" b="0" i="0" u="none" strike="noStrike" cap="none" dirty="0">
                <a:solidFill>
                  <a:srgbClr val="202223"/>
                </a:solidFill>
                <a:latin typeface="Calibri"/>
                <a:ea typeface="Calibri"/>
                <a:cs typeface="Calibri"/>
                <a:sym typeface="Calibri"/>
              </a:rPr>
            </a:br>
            <a:endParaRPr sz="1800" b="0" i="0" u="none" strike="noStrike" cap="none" dirty="0">
              <a:solidFill>
                <a:srgbClr val="202223"/>
              </a:solidFill>
              <a:latin typeface="Calibri"/>
              <a:ea typeface="Calibri"/>
              <a:cs typeface="Calibri"/>
              <a:sym typeface="Calibri"/>
            </a:endParaRPr>
          </a:p>
          <a:p>
            <a:pPr marL="0" marR="0" lvl="0" indent="0" algn="l" rtl="0">
              <a:lnSpc>
                <a:spcPct val="90000"/>
              </a:lnSpc>
              <a:spcBef>
                <a:spcPts val="1000"/>
              </a:spcBef>
              <a:spcAft>
                <a:spcPts val="0"/>
              </a:spcAft>
              <a:buClr>
                <a:srgbClr val="202223"/>
              </a:buClr>
              <a:buSzPts val="2800"/>
              <a:buFont typeface="Arial"/>
              <a:buNone/>
            </a:pPr>
            <a:br>
              <a:rPr lang="en-US" sz="1800" b="0" i="0" u="none" strike="noStrike" cap="none" dirty="0">
                <a:solidFill>
                  <a:srgbClr val="202223"/>
                </a:solidFill>
                <a:latin typeface="Calibri"/>
                <a:ea typeface="Calibri"/>
                <a:cs typeface="Calibri"/>
                <a:sym typeface="Calibri"/>
              </a:rPr>
            </a:br>
            <a:endParaRPr sz="1800" b="0" i="0" u="none" strike="noStrike" cap="none" dirty="0">
              <a:solidFill>
                <a:srgbClr val="202223"/>
              </a:solidFill>
              <a:latin typeface="Calibri"/>
              <a:ea typeface="Calibri"/>
              <a:cs typeface="Calibri"/>
              <a:sym typeface="Calibri"/>
            </a:endParaRPr>
          </a:p>
        </p:txBody>
      </p:sp>
      <p:pic>
        <p:nvPicPr>
          <p:cNvPr id="3" name="Picture 2"/>
          <p:cNvPicPr>
            <a:picLocks noChangeAspect="1"/>
          </p:cNvPicPr>
          <p:nvPr/>
        </p:nvPicPr>
        <p:blipFill rotWithShape="1">
          <a:blip r:embed="rId4">
            <a:alphaModFix/>
            <a:extLst>
              <a:ext uri="{28A0092B-C50C-407E-A947-70E740481C1C}">
                <a14:useLocalDpi xmlns:a14="http://schemas.microsoft.com/office/drawing/2010/main" val="0"/>
              </a:ext>
            </a:extLst>
          </a:blip>
          <a:srcRect l="24624" r="19699" b="36838"/>
          <a:stretch/>
        </p:blipFill>
        <p:spPr>
          <a:xfrm>
            <a:off x="9372600" y="2376086"/>
            <a:ext cx="1828800" cy="2370983"/>
          </a:xfrm>
          <a:prstGeom prst="rect">
            <a:avLst/>
          </a:prstGeom>
          <a:noFill/>
          <a:ln>
            <a:noFill/>
          </a:ln>
        </p:spPr>
      </p:pic>
      <p:sp>
        <p:nvSpPr>
          <p:cNvPr id="13" name="Text Placeholder 1"/>
          <p:cNvSpPr>
            <a:spLocks noGrp="1"/>
          </p:cNvSpPr>
          <p:nvPr>
            <p:ph type="body" idx="1"/>
          </p:nvPr>
        </p:nvSpPr>
        <p:spPr>
          <a:xfrm>
            <a:off x="838200" y="2376086"/>
            <a:ext cx="7920205" cy="4150444"/>
          </a:xfrm>
        </p:spPr>
        <p:txBody>
          <a:bodyPr/>
          <a:lstStyle/>
          <a:p>
            <a:pPr marL="114300" indent="0">
              <a:buNone/>
            </a:pPr>
            <a:r>
              <a:rPr lang="en-US" sz="2000" b="1" dirty="0"/>
              <a:t>I haven’t yet applied for a PPP loan, do I still have time?</a:t>
            </a:r>
          </a:p>
          <a:p>
            <a:pPr marL="114300" indent="0">
              <a:buNone/>
            </a:pPr>
            <a:r>
              <a:rPr lang="en-US" sz="2000" b="1" dirty="0"/>
              <a:t>What is the application process?</a:t>
            </a:r>
          </a:p>
          <a:p>
            <a:pPr marL="114300" indent="0">
              <a:buNone/>
            </a:pPr>
            <a:r>
              <a:rPr lang="en-US" sz="2000" b="1" dirty="0"/>
              <a:t>What portion of my loan will be forgiven?</a:t>
            </a:r>
          </a:p>
          <a:p>
            <a:pPr marL="114300" indent="0">
              <a:buNone/>
            </a:pPr>
            <a:r>
              <a:rPr lang="en-US" sz="2000" b="1" dirty="0"/>
              <a:t>What if I don’t get full forgiveness?</a:t>
            </a:r>
          </a:p>
          <a:p>
            <a:pPr marL="114300" indent="0">
              <a:buNone/>
            </a:pPr>
            <a:r>
              <a:rPr lang="en-US" sz="2000" b="1" dirty="0"/>
              <a:t>Do I have to hire back every single one of my employees?</a:t>
            </a:r>
          </a:p>
          <a:p>
            <a:pPr marL="114300" indent="0">
              <a:buNone/>
            </a:pPr>
            <a:r>
              <a:rPr lang="en-US" sz="2000" b="1" dirty="0"/>
              <a:t>What if I get my PPP loan funded but I can’t remain open because the state locks down again?</a:t>
            </a:r>
          </a:p>
          <a:p>
            <a:pPr marL="114300" indent="0">
              <a:buNone/>
            </a:pPr>
            <a:r>
              <a:rPr lang="en-US" sz="2000" b="1" dirty="0"/>
              <a:t>I’m reluctant to take a PPP loan because I’ve heard about some nightmare scenarios about post PPP loan audits conducted by the SBA.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7"/>
          <p:cNvGrpSpPr/>
          <p:nvPr/>
        </p:nvGrpSpPr>
        <p:grpSpPr>
          <a:xfrm>
            <a:off x="-2289892" y="1605699"/>
            <a:ext cx="6404906" cy="493200"/>
            <a:chOff x="-2289892" y="1605699"/>
            <a:chExt cx="6404906" cy="493200"/>
          </a:xfrm>
        </p:grpSpPr>
        <p:sp>
          <p:nvSpPr>
            <p:cNvPr id="121" name="Google Shape;121;p17"/>
            <p:cNvSpPr/>
            <p:nvPr/>
          </p:nvSpPr>
          <p:spPr>
            <a:xfrm>
              <a:off x="-2289892" y="1605699"/>
              <a:ext cx="2995800" cy="493200"/>
            </a:xfrm>
            <a:prstGeom prst="parallelogram">
              <a:avLst>
                <a:gd name="adj" fmla="val 25000"/>
              </a:avLst>
            </a:prstGeom>
            <a:solidFill>
              <a:srgbClr val="AD4F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a:off x="539591" y="1605699"/>
              <a:ext cx="2185800" cy="493200"/>
            </a:xfrm>
            <a:prstGeom prst="parallelogram">
              <a:avLst>
                <a:gd name="adj" fmla="val 25000"/>
              </a:avLst>
            </a:prstGeom>
            <a:solidFill>
              <a:srgbClr val="CE7B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p:nvPr/>
          </p:nvSpPr>
          <p:spPr>
            <a:xfrm>
              <a:off x="874414" y="1624938"/>
              <a:ext cx="3240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sp>
        <p:nvSpPr>
          <p:cNvPr id="124" name="Google Shape;12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25" name="Google Shape;125;p17"/>
          <p:cNvPicPr preferRelativeResize="0"/>
          <p:nvPr/>
        </p:nvPicPr>
        <p:blipFill rotWithShape="1">
          <a:blip r:embed="rId3">
            <a:alphaModFix/>
          </a:blip>
          <a:srcRect/>
          <a:stretch/>
        </p:blipFill>
        <p:spPr>
          <a:xfrm>
            <a:off x="9641663" y="613766"/>
            <a:ext cx="1838468" cy="524940"/>
          </a:xfrm>
          <a:prstGeom prst="rect">
            <a:avLst/>
          </a:prstGeom>
          <a:noFill/>
          <a:ln>
            <a:noFill/>
          </a:ln>
        </p:spPr>
      </p:pic>
      <p:sp>
        <p:nvSpPr>
          <p:cNvPr id="129" name="Google Shape;129;p17"/>
          <p:cNvSpPr txBox="1"/>
          <p:nvPr/>
        </p:nvSpPr>
        <p:spPr>
          <a:xfrm>
            <a:off x="9641663" y="6408264"/>
            <a:ext cx="216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57070"/>
                </a:solidFill>
                <a:latin typeface="Calibri"/>
                <a:ea typeface="Calibri"/>
                <a:cs typeface="Calibri"/>
                <a:sym typeface="Calibri"/>
              </a:rPr>
              <a:t>www.PBMares.com  </a:t>
            </a:r>
            <a:endParaRPr sz="1200" b="0" i="0" u="none" strike="noStrike" cap="none">
              <a:solidFill>
                <a:srgbClr val="757070"/>
              </a:solidFill>
              <a:latin typeface="Calibri"/>
              <a:ea typeface="Calibri"/>
              <a:cs typeface="Calibri"/>
              <a:sym typeface="Calibri"/>
            </a:endParaRPr>
          </a:p>
        </p:txBody>
      </p:sp>
      <p:sp>
        <p:nvSpPr>
          <p:cNvPr id="130" name="Google Shape;130;p17"/>
          <p:cNvSpPr txBox="1"/>
          <p:nvPr/>
        </p:nvSpPr>
        <p:spPr>
          <a:xfrm>
            <a:off x="633600" y="613775"/>
            <a:ext cx="11297700" cy="646200"/>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US" sz="3600" b="1" spc="-100" dirty="0">
                <a:solidFill>
                  <a:srgbClr val="00788A"/>
                </a:solidFill>
                <a:latin typeface="Calibri"/>
                <a:ea typeface="Calibri"/>
                <a:cs typeface="Calibri"/>
                <a:sym typeface="Calibri"/>
              </a:rPr>
              <a:t>Do Have a PPP Loan: FAQs</a:t>
            </a:r>
            <a:endParaRPr lang="en-US" sz="3600" spc="-100" dirty="0">
              <a:solidFill>
                <a:srgbClr val="00788A"/>
              </a:solidFill>
              <a:latin typeface="Calibri"/>
              <a:ea typeface="Calibri"/>
              <a:cs typeface="Calibri"/>
              <a:sym typeface="Calibri"/>
            </a:endParaRPr>
          </a:p>
        </p:txBody>
      </p:sp>
      <p:sp>
        <p:nvSpPr>
          <p:cNvPr id="12" name="Google Shape;774;p66"/>
          <p:cNvSpPr txBox="1"/>
          <p:nvPr/>
        </p:nvSpPr>
        <p:spPr>
          <a:xfrm>
            <a:off x="8900634" y="4783355"/>
            <a:ext cx="2765400" cy="243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8080"/>
              </a:buClr>
              <a:buSzPts val="2800"/>
              <a:buFont typeface="Arial"/>
              <a:buNone/>
            </a:pPr>
            <a:r>
              <a:rPr lang="en-US" sz="1800" b="1" i="0" u="none" strike="noStrike" cap="none" dirty="0">
                <a:solidFill>
                  <a:srgbClr val="DC8633"/>
                </a:solidFill>
                <a:latin typeface="Calibri"/>
                <a:ea typeface="Calibri"/>
                <a:cs typeface="Calibri"/>
                <a:sym typeface="Calibri"/>
              </a:rPr>
              <a:t>Derek Hess</a:t>
            </a:r>
            <a:br>
              <a:rPr lang="en-US" sz="1800" b="0" i="0" u="none" strike="noStrike" cap="none" dirty="0">
                <a:solidFill>
                  <a:srgbClr val="202223"/>
                </a:solidFill>
                <a:latin typeface="Calibri"/>
                <a:ea typeface="Calibri"/>
                <a:cs typeface="Calibri"/>
                <a:sym typeface="Calibri"/>
              </a:rPr>
            </a:br>
            <a:r>
              <a:rPr lang="en-US" sz="1800" b="0" i="1" u="none" strike="noStrike" cap="none" dirty="0">
                <a:solidFill>
                  <a:srgbClr val="202223"/>
                </a:solidFill>
                <a:latin typeface="Calibri"/>
                <a:ea typeface="Calibri"/>
                <a:cs typeface="Calibri"/>
                <a:sym typeface="Calibri"/>
              </a:rPr>
              <a:t>Associate Advisor</a:t>
            </a:r>
          </a:p>
          <a:p>
            <a:pPr marL="0" marR="0" lvl="0" indent="0" algn="ctr" rtl="0">
              <a:lnSpc>
                <a:spcPct val="90000"/>
              </a:lnSpc>
              <a:spcBef>
                <a:spcPts val="0"/>
              </a:spcBef>
              <a:spcAft>
                <a:spcPts val="0"/>
              </a:spcAft>
              <a:buClr>
                <a:srgbClr val="008080"/>
              </a:buClr>
              <a:buSzPts val="2800"/>
              <a:buFont typeface="Arial"/>
              <a:buNone/>
            </a:pPr>
            <a:r>
              <a:rPr lang="en-US" sz="1800" i="1" dirty="0">
                <a:solidFill>
                  <a:srgbClr val="202223"/>
                </a:solidFill>
                <a:latin typeface="Calibri"/>
                <a:ea typeface="Calibri"/>
                <a:cs typeface="Calibri"/>
                <a:sym typeface="Calibri"/>
              </a:rPr>
              <a:t>dhess@pbmares.com</a:t>
            </a:r>
            <a:br>
              <a:rPr lang="en-US" sz="1800" b="0" i="1" u="none" strike="noStrike" cap="none" dirty="0">
                <a:solidFill>
                  <a:srgbClr val="202223"/>
                </a:solidFill>
                <a:latin typeface="Calibri"/>
                <a:ea typeface="Calibri"/>
                <a:cs typeface="Calibri"/>
                <a:sym typeface="Calibri"/>
              </a:rPr>
            </a:br>
            <a:br>
              <a:rPr lang="en-US" sz="800" b="0" i="1" u="none" strike="noStrike" cap="none" dirty="0">
                <a:solidFill>
                  <a:srgbClr val="202223"/>
                </a:solidFill>
                <a:latin typeface="Calibri"/>
                <a:ea typeface="Calibri"/>
                <a:cs typeface="Calibri"/>
                <a:sym typeface="Calibri"/>
              </a:rPr>
            </a:br>
            <a:br>
              <a:rPr lang="en-US" sz="1800" b="0" i="0" u="none" strike="noStrike" cap="none" dirty="0">
                <a:solidFill>
                  <a:srgbClr val="202223"/>
                </a:solidFill>
                <a:latin typeface="Calibri"/>
                <a:ea typeface="Calibri"/>
                <a:cs typeface="Calibri"/>
                <a:sym typeface="Calibri"/>
              </a:rPr>
            </a:br>
            <a:endParaRPr sz="1800" b="0" i="0" u="none" strike="noStrike" cap="none" dirty="0">
              <a:solidFill>
                <a:srgbClr val="202223"/>
              </a:solidFill>
              <a:latin typeface="Calibri"/>
              <a:ea typeface="Calibri"/>
              <a:cs typeface="Calibri"/>
              <a:sym typeface="Calibri"/>
            </a:endParaRPr>
          </a:p>
          <a:p>
            <a:pPr marL="0" marR="0" lvl="0" indent="0" algn="l" rtl="0">
              <a:lnSpc>
                <a:spcPct val="90000"/>
              </a:lnSpc>
              <a:spcBef>
                <a:spcPts val="1000"/>
              </a:spcBef>
              <a:spcAft>
                <a:spcPts val="0"/>
              </a:spcAft>
              <a:buClr>
                <a:srgbClr val="202223"/>
              </a:buClr>
              <a:buSzPts val="2800"/>
              <a:buFont typeface="Arial"/>
              <a:buNone/>
            </a:pPr>
            <a:br>
              <a:rPr lang="en-US" sz="1800" b="0" i="0" u="none" strike="noStrike" cap="none" dirty="0">
                <a:solidFill>
                  <a:srgbClr val="202223"/>
                </a:solidFill>
                <a:latin typeface="Calibri"/>
                <a:ea typeface="Calibri"/>
                <a:cs typeface="Calibri"/>
                <a:sym typeface="Calibri"/>
              </a:rPr>
            </a:br>
            <a:endParaRPr sz="1800" b="0" i="0" u="none" strike="noStrike" cap="none" dirty="0">
              <a:solidFill>
                <a:srgbClr val="202223"/>
              </a:solidFill>
              <a:latin typeface="Calibri"/>
              <a:ea typeface="Calibri"/>
              <a:cs typeface="Calibri"/>
              <a:sym typeface="Calibri"/>
            </a:endParaRPr>
          </a:p>
        </p:txBody>
      </p:sp>
      <p:pic>
        <p:nvPicPr>
          <p:cNvPr id="15" name="Google Shape;777;p66"/>
          <p:cNvPicPr preferRelativeResize="0"/>
          <p:nvPr/>
        </p:nvPicPr>
        <p:blipFill rotWithShape="1">
          <a:blip r:embed="rId4">
            <a:alphaModFix/>
          </a:blip>
          <a:srcRect l="26034" t="4156" r="30335" b="43954"/>
          <a:stretch/>
        </p:blipFill>
        <p:spPr>
          <a:xfrm>
            <a:off x="9495071" y="2380072"/>
            <a:ext cx="1598726" cy="2276484"/>
          </a:xfrm>
          <a:prstGeom prst="rect">
            <a:avLst/>
          </a:prstGeom>
          <a:noFill/>
          <a:ln>
            <a:noFill/>
          </a:ln>
        </p:spPr>
      </p:pic>
      <p:sp>
        <p:nvSpPr>
          <p:cNvPr id="16" name="Text Placeholder 1"/>
          <p:cNvSpPr>
            <a:spLocks noGrp="1"/>
          </p:cNvSpPr>
          <p:nvPr>
            <p:ph type="body" idx="1"/>
          </p:nvPr>
        </p:nvSpPr>
        <p:spPr>
          <a:xfrm>
            <a:off x="838200" y="2376086"/>
            <a:ext cx="7920205" cy="4150444"/>
          </a:xfrm>
        </p:spPr>
        <p:txBody>
          <a:bodyPr/>
          <a:lstStyle/>
          <a:p>
            <a:pPr marL="114300" indent="0">
              <a:buNone/>
            </a:pPr>
            <a:r>
              <a:rPr lang="en-US" sz="2000" b="1" dirty="0"/>
              <a:t>What are the employment requirements for forgiveness?</a:t>
            </a:r>
          </a:p>
          <a:p>
            <a:pPr marL="114300" indent="0">
              <a:buNone/>
            </a:pPr>
            <a:r>
              <a:rPr lang="en-US" sz="2000" b="1" dirty="0"/>
              <a:t>How much do you value forgiveness?</a:t>
            </a:r>
          </a:p>
          <a:p>
            <a:pPr marL="114300" indent="0">
              <a:buNone/>
            </a:pPr>
            <a:r>
              <a:rPr lang="en-US" sz="2000" b="1" dirty="0"/>
              <a:t>What are some best practices to start getting your workforce in place as businesses start to reopen?</a:t>
            </a:r>
          </a:p>
          <a:p>
            <a:pPr marL="114300" indent="0">
              <a:buNone/>
            </a:pPr>
            <a:r>
              <a:rPr lang="en-US" sz="2000" b="1" dirty="0"/>
              <a:t>What do you need to prepare to meet with your bank to apply for PPP loan forgiveness?</a:t>
            </a:r>
          </a:p>
        </p:txBody>
      </p:sp>
    </p:spTree>
    <p:extLst>
      <p:ext uri="{BB962C8B-B14F-4D97-AF65-F5344CB8AC3E}">
        <p14:creationId xmlns:p14="http://schemas.microsoft.com/office/powerpoint/2010/main" val="22224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779</Words>
  <Application>Microsoft Office PowerPoint</Application>
  <PresentationFormat>Widescreen</PresentationFormat>
  <Paragraphs>86</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Adobe Song Std L</vt:lpstr>
      <vt:lpstr>Arial</vt:lpstr>
      <vt:lpstr>Calibri</vt:lpstr>
      <vt:lpstr>Calibri Light</vt:lpstr>
      <vt:lpstr>Office Theme</vt:lpstr>
      <vt:lpstr>A Presentation for the Shenandoah Valley Chamber of Commerce ~</vt:lpstr>
      <vt:lpstr>PowerPoint Presentation</vt:lpstr>
      <vt:lpstr>Thank you to our partners:</vt:lpstr>
      <vt:lpstr>Cathleen P. Welsh, Attorney at Lay, Flora Pettit PC</vt:lpstr>
      <vt:lpstr>Jeff Adams, Managing Partner,  Warton, Aldhizer &amp; Weaver, PLC</vt:lpstr>
      <vt:lpstr>Kurt Johnson, Senior Advisor at PBMares Derek Hess, Associate Advisor at PBMares</vt:lpstr>
      <vt:lpstr>PowerPoint Presentation</vt:lpstr>
      <vt:lpstr>PowerPoint Presentation</vt:lpstr>
      <vt:lpstr>PowerPoint Presentation</vt:lpstr>
      <vt:lpstr>PowerPoint Presentation</vt:lpstr>
      <vt:lpstr>Thank you for join  us today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Wittig</dc:creator>
  <cp:lastModifiedBy>Woodstock VA Chamber</cp:lastModifiedBy>
  <cp:revision>21</cp:revision>
  <dcterms:created xsi:type="dcterms:W3CDTF">2020-05-14T13:51:02Z</dcterms:created>
  <dcterms:modified xsi:type="dcterms:W3CDTF">2020-05-14T19:11:19Z</dcterms:modified>
</cp:coreProperties>
</file>